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6"/>
  </p:notesMasterIdLst>
  <p:sldIdLst>
    <p:sldId id="257" r:id="rId2"/>
    <p:sldId id="258" r:id="rId3"/>
    <p:sldId id="270" r:id="rId4"/>
    <p:sldId id="261" r:id="rId5"/>
    <p:sldId id="263" r:id="rId6"/>
    <p:sldId id="262" r:id="rId7"/>
    <p:sldId id="260" r:id="rId8"/>
    <p:sldId id="264" r:id="rId9"/>
    <p:sldId id="265" r:id="rId10"/>
    <p:sldId id="266" r:id="rId11"/>
    <p:sldId id="267" r:id="rId12"/>
    <p:sldId id="268" r:id="rId13"/>
    <p:sldId id="259" r:id="rId14"/>
    <p:sldId id="269" r:id="rId15"/>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589"/>
    <a:srgbClr val="3386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38"/>
    <p:restoredTop sz="94757"/>
  </p:normalViewPr>
  <p:slideViewPr>
    <p:cSldViewPr snapToGrid="0" snapToObjects="1">
      <p:cViewPr varScale="1">
        <p:scale>
          <a:sx n="68" d="100"/>
          <a:sy n="68" d="100"/>
        </p:scale>
        <p:origin x="15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AFE4AC-CCB7-4BFD-9229-FB370AC40AD1}" type="datetimeFigureOut">
              <a:rPr lang="es-CL" smtClean="0"/>
              <a:t>30-07-2021</a:t>
            </a:fld>
            <a:endParaRPr lang="es-CL"/>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33F64-305E-438A-9959-7219536FEB7C}" type="slidenum">
              <a:rPr lang="es-CL" smtClean="0"/>
              <a:t>‹Nº›</a:t>
            </a:fld>
            <a:endParaRPr lang="es-CL"/>
          </a:p>
        </p:txBody>
      </p:sp>
    </p:spTree>
    <p:extLst>
      <p:ext uri="{BB962C8B-B14F-4D97-AF65-F5344CB8AC3E}">
        <p14:creationId xmlns:p14="http://schemas.microsoft.com/office/powerpoint/2010/main" val="245770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60F33F64-305E-438A-9959-7219536FEB7C}" type="slidenum">
              <a:rPr lang="es-CL" smtClean="0"/>
              <a:t>1</a:t>
            </a:fld>
            <a:endParaRPr lang="es-CL"/>
          </a:p>
        </p:txBody>
      </p:sp>
    </p:spTree>
    <p:extLst>
      <p:ext uri="{BB962C8B-B14F-4D97-AF65-F5344CB8AC3E}">
        <p14:creationId xmlns:p14="http://schemas.microsoft.com/office/powerpoint/2010/main" val="3771363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solidFill>
          <a:schemeClr val="bg1"/>
        </a:solidFill>
        <a:effectLst/>
      </p:bgPr>
    </p:bg>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5008359" y="4752464"/>
            <a:ext cx="3326860" cy="417971"/>
          </a:xfrm>
        </p:spPr>
        <p:txBody>
          <a:bodyPr anchor="b">
            <a:normAutofit/>
          </a:bodyPr>
          <a:lstStyle>
            <a:lvl1pPr algn="ctr">
              <a:defRPr sz="1350">
                <a:solidFill>
                  <a:schemeClr val="accent5">
                    <a:lumMod val="75000"/>
                  </a:schemeClr>
                </a:solidFill>
                <a:latin typeface="+mn-lt"/>
              </a:defRPr>
            </a:lvl1pPr>
          </a:lstStyle>
          <a:p>
            <a:r>
              <a:rPr lang="es-ES_tradnl" dirty="0"/>
              <a:t>Nombre expositores</a:t>
            </a:r>
          </a:p>
        </p:txBody>
      </p:sp>
      <p:sp>
        <p:nvSpPr>
          <p:cNvPr id="3" name="Subtítulo 2"/>
          <p:cNvSpPr>
            <a:spLocks noGrp="1"/>
          </p:cNvSpPr>
          <p:nvPr>
            <p:ph type="subTitle" idx="1" hasCustomPrompt="1"/>
          </p:nvPr>
        </p:nvSpPr>
        <p:spPr>
          <a:xfrm>
            <a:off x="5008361" y="2932457"/>
            <a:ext cx="3326860" cy="402803"/>
          </a:xfrm>
        </p:spPr>
        <p:txBody>
          <a:bodyPr>
            <a:noAutofit/>
          </a:bodyPr>
          <a:lstStyle>
            <a:lvl1pPr marL="0" indent="0" algn="ctr">
              <a:buNone/>
              <a:defRPr sz="2100">
                <a:solidFill>
                  <a:schemeClr val="accent5">
                    <a:lumMod val="75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_tradnl" dirty="0"/>
              <a:t>Nombre de la Ponencia</a:t>
            </a:r>
          </a:p>
        </p:txBody>
      </p:sp>
      <p:sp>
        <p:nvSpPr>
          <p:cNvPr id="8" name="Marcador de texto 7"/>
          <p:cNvSpPr>
            <a:spLocks noGrp="1"/>
          </p:cNvSpPr>
          <p:nvPr>
            <p:ph type="body" sz="quarter" idx="10" hasCustomPrompt="1"/>
          </p:nvPr>
        </p:nvSpPr>
        <p:spPr>
          <a:xfrm>
            <a:off x="5008360" y="731638"/>
            <a:ext cx="3326860" cy="365643"/>
          </a:xfrm>
        </p:spPr>
        <p:txBody>
          <a:bodyPr>
            <a:normAutofit/>
          </a:bodyPr>
          <a:lstStyle>
            <a:lvl1pPr marL="0" indent="0" algn="ctr">
              <a:buNone/>
              <a:defRPr sz="1350">
                <a:solidFill>
                  <a:srgbClr val="0070C0"/>
                </a:solidFill>
              </a:defRPr>
            </a:lvl1pPr>
          </a:lstStyle>
          <a:p>
            <a:pPr lvl="0"/>
            <a:r>
              <a:rPr lang="es-ES_tradnl" dirty="0"/>
              <a:t>Nombre Actividad</a:t>
            </a:r>
          </a:p>
        </p:txBody>
      </p:sp>
      <p:pic>
        <p:nvPicPr>
          <p:cNvPr id="9" name="Imagen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337050" cy="6858000"/>
          </a:xfrm>
          <a:prstGeom prst="rect">
            <a:avLst/>
          </a:prstGeom>
        </p:spPr>
      </p:pic>
    </p:spTree>
    <p:extLst>
      <p:ext uri="{BB962C8B-B14F-4D97-AF65-F5344CB8AC3E}">
        <p14:creationId xmlns:p14="http://schemas.microsoft.com/office/powerpoint/2010/main" val="1702975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texto vertical 2"/>
          <p:cNvSpPr>
            <a:spLocks noGrp="1"/>
          </p:cNvSpPr>
          <p:nvPr>
            <p:ph type="body" orient="vert" idx="1"/>
          </p:nvPr>
        </p:nvSpPr>
        <p:spPr>
          <a:xfrm>
            <a:off x="628650" y="1270535"/>
            <a:ext cx="7886700" cy="4906428"/>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331817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1183907"/>
            <a:ext cx="1971675" cy="4993056"/>
          </a:xfrm>
        </p:spPr>
        <p:txBody>
          <a:bodyPr vert="eaVert"/>
          <a:lstStyle>
            <a:lvl1pPr>
              <a:defRPr>
                <a:solidFill>
                  <a:schemeClr val="accent1">
                    <a:lumMod val="75000"/>
                  </a:schemeClr>
                </a:solidFill>
              </a:defRPr>
            </a:lvl1pPr>
          </a:lstStyle>
          <a:p>
            <a:r>
              <a:rPr lang="es-ES_tradnl"/>
              <a:t>Clic para editar título</a:t>
            </a:r>
          </a:p>
        </p:txBody>
      </p:sp>
      <p:sp>
        <p:nvSpPr>
          <p:cNvPr id="3" name="Marcador de texto vertical 2"/>
          <p:cNvSpPr>
            <a:spLocks noGrp="1"/>
          </p:cNvSpPr>
          <p:nvPr>
            <p:ph type="body" orient="vert" idx="1"/>
          </p:nvPr>
        </p:nvSpPr>
        <p:spPr>
          <a:xfrm>
            <a:off x="628650" y="1183907"/>
            <a:ext cx="5800725" cy="4993056"/>
          </a:xfrm>
        </p:spPr>
        <p:txBody>
          <a:bodyPr vert="eaVert"/>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1988284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Diseño personaliza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Tree>
    <p:extLst>
      <p:ext uri="{BB962C8B-B14F-4D97-AF65-F5344CB8AC3E}">
        <p14:creationId xmlns:p14="http://schemas.microsoft.com/office/powerpoint/2010/main" val="10500288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iseño personaliza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CuadroTexto 5"/>
          <p:cNvSpPr txBox="1"/>
          <p:nvPr userDrawn="1"/>
        </p:nvSpPr>
        <p:spPr>
          <a:xfrm>
            <a:off x="0" y="289175"/>
            <a:ext cx="4929754" cy="854080"/>
          </a:xfrm>
          <a:prstGeom prst="rect">
            <a:avLst/>
          </a:prstGeom>
          <a:noFill/>
        </p:spPr>
        <p:txBody>
          <a:bodyPr wrap="square" rtlCol="0">
            <a:spAutoFit/>
          </a:bodyPr>
          <a:ls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s-ES_tradnl" sz="4950" dirty="0">
                <a:solidFill>
                  <a:schemeClr val="bg1"/>
                </a:solidFill>
              </a:rPr>
              <a:t>Muchas gracias</a:t>
            </a:r>
            <a:r>
              <a:rPr lang="is-IS" sz="4950" dirty="0">
                <a:solidFill>
                  <a:schemeClr val="bg1"/>
                </a:solidFill>
              </a:rPr>
              <a:t>…</a:t>
            </a:r>
            <a:endParaRPr lang="es-ES_tradnl" sz="4950" dirty="0">
              <a:solidFill>
                <a:schemeClr val="bg1"/>
              </a:solidFill>
            </a:endParaRPr>
          </a:p>
        </p:txBody>
      </p:sp>
      <p:sp>
        <p:nvSpPr>
          <p:cNvPr id="10" name="Marcador de texto 9"/>
          <p:cNvSpPr>
            <a:spLocks noGrp="1"/>
          </p:cNvSpPr>
          <p:nvPr>
            <p:ph type="body" sz="quarter" idx="11" hasCustomPrompt="1"/>
          </p:nvPr>
        </p:nvSpPr>
        <p:spPr>
          <a:xfrm>
            <a:off x="2820811" y="2657041"/>
            <a:ext cx="3378994" cy="528638"/>
          </a:xfrm>
        </p:spPr>
        <p:txBody>
          <a:bodyPr/>
          <a:lstStyle>
            <a:lvl1pPr marL="0" indent="0" algn="ctr">
              <a:buNone/>
              <a:defRPr>
                <a:solidFill>
                  <a:schemeClr val="bg1"/>
                </a:solidFill>
              </a:defRPr>
            </a:lvl1pPr>
          </a:lstStyle>
          <a:p>
            <a:pPr lvl="0"/>
            <a:r>
              <a:rPr lang="es-ES_tradnl" dirty="0"/>
              <a:t>Nombre de </a:t>
            </a:r>
            <a:r>
              <a:rPr lang="es-ES_tradnl"/>
              <a:t>la Potencia</a:t>
            </a:r>
            <a:endParaRPr lang="es-ES_tradnl" dirty="0"/>
          </a:p>
        </p:txBody>
      </p:sp>
      <p:sp>
        <p:nvSpPr>
          <p:cNvPr id="14" name="Marcador de texto 13"/>
          <p:cNvSpPr>
            <a:spLocks noGrp="1"/>
          </p:cNvSpPr>
          <p:nvPr>
            <p:ph type="body" sz="quarter" idx="13" hasCustomPrompt="1"/>
          </p:nvPr>
        </p:nvSpPr>
        <p:spPr>
          <a:xfrm>
            <a:off x="2820810" y="3443184"/>
            <a:ext cx="3378994" cy="452438"/>
          </a:xfrm>
        </p:spPr>
        <p:txBody>
          <a:bodyPr>
            <a:normAutofit/>
          </a:bodyPr>
          <a:lstStyle>
            <a:lvl1pPr marL="0" indent="0" algn="ctr">
              <a:buNone/>
              <a:defRPr sz="1350">
                <a:solidFill>
                  <a:schemeClr val="bg1"/>
                </a:solidFill>
              </a:defRPr>
            </a:lvl1pPr>
          </a:lstStyle>
          <a:p>
            <a:pPr lvl="0"/>
            <a:r>
              <a:rPr lang="es-ES_tradnl"/>
              <a:t>Nombre expositores</a:t>
            </a:r>
            <a:endParaRPr lang="es-ES_tradnl" dirty="0"/>
          </a:p>
        </p:txBody>
      </p:sp>
    </p:spTree>
    <p:extLst>
      <p:ext uri="{BB962C8B-B14F-4D97-AF65-F5344CB8AC3E}">
        <p14:creationId xmlns:p14="http://schemas.microsoft.com/office/powerpoint/2010/main" val="819750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628650" y="173256"/>
            <a:ext cx="7886700" cy="779647"/>
          </a:xfrm>
        </p:spPr>
        <p:txBody>
          <a:bodyPr/>
          <a:lstStyle/>
          <a:p>
            <a:r>
              <a:rPr lang="es-ES_tradnl"/>
              <a:t>Clic para editar título</a:t>
            </a:r>
          </a:p>
        </p:txBody>
      </p:sp>
      <p:sp>
        <p:nvSpPr>
          <p:cNvPr id="3" name="Marcador de contenido 2"/>
          <p:cNvSpPr>
            <a:spLocks noGrp="1"/>
          </p:cNvSpPr>
          <p:nvPr>
            <p:ph idx="1"/>
          </p:nvPr>
        </p:nvSpPr>
        <p:spPr>
          <a:xfrm>
            <a:off x="628650" y="1318661"/>
            <a:ext cx="7886700" cy="4858302"/>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fecha 3"/>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24200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_tradnl"/>
              <a:t>Clic para editar título</a:t>
            </a:r>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3943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contenido 2"/>
          <p:cNvSpPr>
            <a:spLocks noGrp="1"/>
          </p:cNvSpPr>
          <p:nvPr>
            <p:ph sz="half" idx="1"/>
          </p:nvPr>
        </p:nvSpPr>
        <p:spPr>
          <a:xfrm>
            <a:off x="628650" y="1337912"/>
            <a:ext cx="3886200" cy="4839050"/>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contenido 3"/>
          <p:cNvSpPr>
            <a:spLocks noGrp="1"/>
          </p:cNvSpPr>
          <p:nvPr>
            <p:ph sz="half" idx="2"/>
          </p:nvPr>
        </p:nvSpPr>
        <p:spPr>
          <a:xfrm>
            <a:off x="4629150" y="1337913"/>
            <a:ext cx="3886200" cy="4839051"/>
          </a:xfrm>
        </p:spPr>
        <p:txBody>
          <a:bodyPr/>
          <a:lstStyle>
            <a:lvl1pPr>
              <a:defRPr>
                <a:solidFill>
                  <a:srgbClr val="0070C0"/>
                </a:solidFill>
              </a:defRPr>
            </a:lvl1pPr>
            <a:lvl2pPr>
              <a:defRPr>
                <a:solidFill>
                  <a:srgbClr val="0070C0"/>
                </a:solidFill>
              </a:defRPr>
            </a:lvl2pPr>
            <a:lvl3pPr>
              <a:defRPr>
                <a:solidFill>
                  <a:srgbClr val="0070C0"/>
                </a:solidFill>
              </a:defRPr>
            </a:lvl3pPr>
            <a:lvl4pPr>
              <a:defRPr>
                <a:solidFill>
                  <a:srgbClr val="0070C0"/>
                </a:solidFill>
              </a:defRPr>
            </a:lvl4pPr>
            <a:lvl5pPr>
              <a:defRPr>
                <a:solidFill>
                  <a:srgbClr val="0070C0"/>
                </a:solidFill>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fecha 4"/>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137719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115504"/>
            <a:ext cx="7886700" cy="837399"/>
          </a:xfrm>
        </p:spPr>
        <p:txBody>
          <a:bodyPr/>
          <a:lstStyle/>
          <a:p>
            <a:r>
              <a:rPr lang="es-ES_tradnl"/>
              <a:t>Clic para editar título</a:t>
            </a:r>
          </a:p>
        </p:txBody>
      </p:sp>
      <p:sp>
        <p:nvSpPr>
          <p:cNvPr id="3" name="Marcador de texto 2"/>
          <p:cNvSpPr>
            <a:spLocks noGrp="1"/>
          </p:cNvSpPr>
          <p:nvPr>
            <p:ph type="body" idx="1"/>
          </p:nvPr>
        </p:nvSpPr>
        <p:spPr>
          <a:xfrm>
            <a:off x="629842" y="1317032"/>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a:t>Haga clic para modificar el estilo de texto del patrón</a:t>
            </a:r>
          </a:p>
        </p:txBody>
      </p:sp>
      <p:sp>
        <p:nvSpPr>
          <p:cNvPr id="4" name="Marcador de contenido 3"/>
          <p:cNvSpPr>
            <a:spLocks noGrp="1"/>
          </p:cNvSpPr>
          <p:nvPr>
            <p:ph sz="half" idx="2"/>
          </p:nvPr>
        </p:nvSpPr>
        <p:spPr>
          <a:xfrm>
            <a:off x="629842" y="2307631"/>
            <a:ext cx="3868340" cy="3882032"/>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5" name="Marcador de texto 4"/>
          <p:cNvSpPr>
            <a:spLocks noGrp="1"/>
          </p:cNvSpPr>
          <p:nvPr>
            <p:ph type="body" sz="quarter" idx="3"/>
          </p:nvPr>
        </p:nvSpPr>
        <p:spPr>
          <a:xfrm>
            <a:off x="4629150" y="1317032"/>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29150" y="2307631"/>
            <a:ext cx="3887391" cy="3882032"/>
          </a:xfrm>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7" name="Marcador de fecha 6"/>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1016106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p>
        </p:txBody>
      </p:sp>
      <p:sp>
        <p:nvSpPr>
          <p:cNvPr id="3" name="Marcador de fecha 2"/>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lvl1pPr>
              <a:defRPr sz="1100">
                <a:solidFill>
                  <a:schemeClr val="tx2"/>
                </a:solidFill>
              </a:defRPr>
            </a:lvl1pPr>
          </a:lstStyle>
          <a:p>
            <a:fld id="{9775B570-0CCE-2E41-A6A8-E27EEB30D6A3}" type="slidenum">
              <a:rPr lang="es-ES_tradnl" smtClean="0"/>
              <a:pPr/>
              <a:t>‹Nº›</a:t>
            </a:fld>
            <a:endParaRPr lang="es-ES_tradnl" dirty="0"/>
          </a:p>
        </p:txBody>
      </p:sp>
    </p:spTree>
    <p:extLst>
      <p:ext uri="{BB962C8B-B14F-4D97-AF65-F5344CB8AC3E}">
        <p14:creationId xmlns:p14="http://schemas.microsoft.com/office/powerpoint/2010/main" val="909026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81012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1135781"/>
            <a:ext cx="2949178" cy="921619"/>
          </a:xfrm>
        </p:spPr>
        <p:txBody>
          <a:bodyPr anchor="b"/>
          <a:lstStyle>
            <a:lvl1pPr>
              <a:defRPr sz="2400"/>
            </a:lvl1pPr>
          </a:lstStyle>
          <a:p>
            <a:r>
              <a:rPr lang="es-ES_tradnl"/>
              <a:t>Clic para editar título</a:t>
            </a:r>
          </a:p>
        </p:txBody>
      </p:sp>
      <p:sp>
        <p:nvSpPr>
          <p:cNvPr id="3" name="Marcador de contenido 2"/>
          <p:cNvSpPr>
            <a:spLocks noGrp="1"/>
          </p:cNvSpPr>
          <p:nvPr>
            <p:ph idx="1"/>
          </p:nvPr>
        </p:nvSpPr>
        <p:spPr>
          <a:xfrm>
            <a:off x="3887391" y="1135780"/>
            <a:ext cx="4629150" cy="472527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709594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1145406"/>
            <a:ext cx="2949178" cy="911994"/>
          </a:xfrm>
        </p:spPr>
        <p:txBody>
          <a:bodyPr anchor="b"/>
          <a:lstStyle>
            <a:lvl1pPr>
              <a:defRPr sz="2400"/>
            </a:lvl1pPr>
          </a:lstStyle>
          <a:p>
            <a:r>
              <a:rPr lang="es-ES_tradnl"/>
              <a:t>Clic para editar título</a:t>
            </a:r>
          </a:p>
        </p:txBody>
      </p:sp>
      <p:sp>
        <p:nvSpPr>
          <p:cNvPr id="3" name="Marcador de imagen 2"/>
          <p:cNvSpPr>
            <a:spLocks noGrp="1"/>
          </p:cNvSpPr>
          <p:nvPr>
            <p:ph type="pic" idx="1"/>
          </p:nvPr>
        </p:nvSpPr>
        <p:spPr>
          <a:xfrm>
            <a:off x="3887391" y="1145406"/>
            <a:ext cx="4629150" cy="4715644"/>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_tradnl"/>
              <a:t>Arrastre la imagen al marcador de posición o haga clic en el icono para agregarla</a:t>
            </a:r>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BB1F7381-204D-BD4D-AAC4-F6E5621C55F3}" type="datetimeFigureOut">
              <a:rPr lang="es-ES_tradnl" smtClean="0"/>
              <a:t>30/07/2021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9775B570-0CCE-2E41-A6A8-E27EEB30D6A3}" type="slidenum">
              <a:rPr lang="es-ES_tradnl" smtClean="0"/>
              <a:t>‹Nº›</a:t>
            </a:fld>
            <a:endParaRPr lang="es-ES_tradnl"/>
          </a:p>
        </p:txBody>
      </p:sp>
    </p:spTree>
    <p:extLst>
      <p:ext uri="{BB962C8B-B14F-4D97-AF65-F5344CB8AC3E}">
        <p14:creationId xmlns:p14="http://schemas.microsoft.com/office/powerpoint/2010/main" val="118294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115504"/>
            <a:ext cx="6715426" cy="837399"/>
          </a:xfrm>
          <a:prstGeom prst="rect">
            <a:avLst/>
          </a:prstGeom>
        </p:spPr>
        <p:txBody>
          <a:bodyPr vert="horz" lIns="91440" tIns="45720" rIns="91440" bIns="45720" rtlCol="0" anchor="ctr">
            <a:normAutofit/>
          </a:bodyPr>
          <a:lstStyle/>
          <a:p>
            <a:r>
              <a:rPr lang="es-ES_tradnl"/>
              <a:t>Clic para editar título</a:t>
            </a:r>
          </a:p>
        </p:txBody>
      </p:sp>
      <p:sp>
        <p:nvSpPr>
          <p:cNvPr id="3" name="Marcador de texto 2"/>
          <p:cNvSpPr>
            <a:spLocks noGrp="1"/>
          </p:cNvSpPr>
          <p:nvPr>
            <p:ph type="body" idx="1"/>
          </p:nvPr>
        </p:nvSpPr>
        <p:spPr>
          <a:xfrm>
            <a:off x="628650" y="1318661"/>
            <a:ext cx="7886700" cy="4858302"/>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dirty="0"/>
              <a:t>Segundo nivel</a:t>
            </a:r>
          </a:p>
          <a:p>
            <a:pPr lvl="2"/>
            <a:r>
              <a:rPr lang="es-ES_tradnl" dirty="0"/>
              <a:t>Tercer nivel</a:t>
            </a:r>
          </a:p>
          <a:p>
            <a:pPr lvl="3"/>
            <a:r>
              <a:rPr lang="es-ES_tradnl" dirty="0"/>
              <a:t>Cuarto nivel</a:t>
            </a:r>
          </a:p>
          <a:p>
            <a:pPr lvl="4"/>
            <a:r>
              <a:rPr lang="es-ES_tradnl" dirty="0"/>
              <a:t>Quinto nivel</a:t>
            </a:r>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B1F7381-204D-BD4D-AAC4-F6E5621C55F3}" type="datetimeFigureOut">
              <a:rPr lang="es-ES_tradnl" smtClean="0"/>
              <a:t>30/07/2021</a:t>
            </a:fld>
            <a:endParaRPr lang="es-ES_tradnl"/>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50">
                <a:solidFill>
                  <a:schemeClr val="accent1"/>
                </a:solidFill>
              </a:defRPr>
            </a:lvl1pPr>
          </a:lstStyle>
          <a:p>
            <a:fld id="{9775B570-0CCE-2E41-A6A8-E27EEB30D6A3}" type="slidenum">
              <a:rPr lang="es-ES_tradnl" smtClean="0"/>
              <a:pPr/>
              <a:t>‹Nº›</a:t>
            </a:fld>
            <a:endParaRPr lang="es-ES_tradnl"/>
          </a:p>
        </p:txBody>
      </p:sp>
    </p:spTree>
    <p:extLst>
      <p:ext uri="{BB962C8B-B14F-4D97-AF65-F5344CB8AC3E}">
        <p14:creationId xmlns:p14="http://schemas.microsoft.com/office/powerpoint/2010/main" val="12833272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xStyles>
    <p:titleStyle>
      <a:lvl1pPr algn="l" defTabSz="685800" rtl="0" eaLnBrk="1" latinLnBrk="0" hangingPunct="1">
        <a:lnSpc>
          <a:spcPct val="90000"/>
        </a:lnSpc>
        <a:spcBef>
          <a:spcPct val="0"/>
        </a:spcBef>
        <a:buNone/>
        <a:defRPr sz="2700" kern="1200">
          <a:solidFill>
            <a:schemeClr val="bg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rgbClr val="0070C0"/>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rgbClr val="0070C0"/>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rgbClr val="0070C0"/>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rgbClr val="0070C0"/>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rgbClr val="0070C0"/>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s-ES_trad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x.doi.org/10.29156/inter.8.1.5" TargetMode="External"/><Relationship Id="rId2" Type="http://schemas.openxmlformats.org/officeDocument/2006/relationships/hyperlink" Target="https://dx.doi.org/10.4067/S0718-5006202100010014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785934" y="2304448"/>
            <a:ext cx="3918857" cy="2223085"/>
          </a:xfrm>
        </p:spPr>
        <p:txBody>
          <a:bodyPr/>
          <a:lstStyle/>
          <a:p>
            <a:endParaRPr lang="es-CL" sz="3200" b="1" dirty="0"/>
          </a:p>
          <a:p>
            <a:r>
              <a:rPr lang="es-MX" sz="3200" b="1" dirty="0"/>
              <a:t>“Desafíos docentes ante el desgaste escolar en tiempos de pandemia”</a:t>
            </a:r>
          </a:p>
          <a:p>
            <a:endParaRPr lang="es-MX" sz="3200" b="1" dirty="0"/>
          </a:p>
          <a:p>
            <a:r>
              <a:rPr lang="es-MX" sz="3200" b="1" dirty="0"/>
              <a:t>Jaime Zañartu Reyes</a:t>
            </a:r>
            <a:endParaRPr lang="es-ES_tradnl" sz="3200" dirty="0"/>
          </a:p>
        </p:txBody>
      </p:sp>
      <p:sp>
        <p:nvSpPr>
          <p:cNvPr id="7" name="Marcador de texto 3"/>
          <p:cNvSpPr>
            <a:spLocks noGrp="1"/>
          </p:cNvSpPr>
          <p:nvPr>
            <p:ph type="body" sz="quarter" idx="10"/>
          </p:nvPr>
        </p:nvSpPr>
        <p:spPr>
          <a:xfrm>
            <a:off x="5081933" y="1445926"/>
            <a:ext cx="3326860" cy="873227"/>
          </a:xfrm>
        </p:spPr>
        <p:txBody>
          <a:bodyPr>
            <a:noAutofit/>
          </a:bodyPr>
          <a:lstStyle/>
          <a:p>
            <a:pPr>
              <a:lnSpc>
                <a:spcPct val="100000"/>
              </a:lnSpc>
              <a:spcBef>
                <a:spcPts val="0"/>
              </a:spcBef>
            </a:pPr>
            <a:r>
              <a:rPr lang="es-MX" sz="2800" b="1" dirty="0"/>
              <a:t>PRIMER SEMINARIO RED ORIENTA UBO</a:t>
            </a:r>
            <a:endParaRPr lang="es-CL" sz="2800" b="1" dirty="0"/>
          </a:p>
        </p:txBody>
      </p:sp>
      <p:pic>
        <p:nvPicPr>
          <p:cNvPr id="4" name="Imagen 3">
            <a:extLst>
              <a:ext uri="{FF2B5EF4-FFF2-40B4-BE49-F238E27FC236}">
                <a16:creationId xmlns:a16="http://schemas.microsoft.com/office/drawing/2014/main" id="{A0814F8C-6E06-497F-BDBE-3E320609B846}"/>
              </a:ext>
            </a:extLst>
          </p:cNvPr>
          <p:cNvPicPr>
            <a:picLocks noChangeAspect="1"/>
          </p:cNvPicPr>
          <p:nvPr/>
        </p:nvPicPr>
        <p:blipFill>
          <a:blip r:embed="rId3"/>
          <a:stretch>
            <a:fillRect/>
          </a:stretch>
        </p:blipFill>
        <p:spPr>
          <a:xfrm>
            <a:off x="6075489" y="578166"/>
            <a:ext cx="1289408" cy="608014"/>
          </a:xfrm>
          <a:prstGeom prst="rect">
            <a:avLst/>
          </a:prstGeom>
        </p:spPr>
      </p:pic>
    </p:spTree>
    <p:extLst>
      <p:ext uri="{BB962C8B-B14F-4D97-AF65-F5344CB8AC3E}">
        <p14:creationId xmlns:p14="http://schemas.microsoft.com/office/powerpoint/2010/main" val="1606178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428A64-7CAA-43C2-ABB7-2DB4A35C12D0}"/>
              </a:ext>
            </a:extLst>
          </p:cNvPr>
          <p:cNvSpPr>
            <a:spLocks noGrp="1"/>
          </p:cNvSpPr>
          <p:nvPr>
            <p:ph type="title"/>
          </p:nvPr>
        </p:nvSpPr>
        <p:spPr/>
        <p:txBody>
          <a:bodyPr/>
          <a:lstStyle/>
          <a:p>
            <a:r>
              <a:rPr lang="es-MX" dirty="0"/>
              <a:t>Los nuevos Desafíos: Modalidades Hibridas</a:t>
            </a:r>
            <a:endParaRPr lang="es-CL" dirty="0"/>
          </a:p>
        </p:txBody>
      </p:sp>
      <p:sp>
        <p:nvSpPr>
          <p:cNvPr id="3" name="Marcador de contenido 2">
            <a:extLst>
              <a:ext uri="{FF2B5EF4-FFF2-40B4-BE49-F238E27FC236}">
                <a16:creationId xmlns:a16="http://schemas.microsoft.com/office/drawing/2014/main" id="{D29F1B32-7984-4B25-9A4E-FA20BAAEF1E6}"/>
              </a:ext>
            </a:extLst>
          </p:cNvPr>
          <p:cNvSpPr>
            <a:spLocks noGrp="1"/>
          </p:cNvSpPr>
          <p:nvPr>
            <p:ph idx="1"/>
          </p:nvPr>
        </p:nvSpPr>
        <p:spPr/>
        <p:txBody>
          <a:bodyPr>
            <a:normAutofit/>
          </a:bodyPr>
          <a:lstStyle/>
          <a:p>
            <a:pPr algn="just"/>
            <a:r>
              <a:rPr lang="es-MX" sz="1800" b="0" i="0" dirty="0">
                <a:solidFill>
                  <a:schemeClr val="accent1"/>
                </a:solidFill>
                <a:effectLst/>
              </a:rPr>
              <a:t>Una vez que varios países comenzaron el desconfinamiento y algunos colegios permitieron que sus alumnos volvieran, la modalidad híbrida, que combina las clases online con las presenciales, se ha vuelto la mejor alternativa. </a:t>
            </a:r>
          </a:p>
          <a:p>
            <a:pPr marL="0" indent="0" algn="just">
              <a:buNone/>
            </a:pPr>
            <a:endParaRPr lang="es-MX" sz="1800" b="0" i="0" dirty="0">
              <a:solidFill>
                <a:schemeClr val="accent1"/>
              </a:solidFill>
              <a:effectLst/>
            </a:endParaRPr>
          </a:p>
          <a:p>
            <a:pPr algn="just"/>
            <a:r>
              <a:rPr lang="es-MX" sz="1800" b="0" i="0" dirty="0">
                <a:solidFill>
                  <a:schemeClr val="accent1"/>
                </a:solidFill>
                <a:effectLst/>
              </a:rPr>
              <a:t>Tanto para </a:t>
            </a:r>
            <a:r>
              <a:rPr lang="es-MX" sz="1800" b="0" i="0" dirty="0" err="1">
                <a:solidFill>
                  <a:schemeClr val="accent1"/>
                </a:solidFill>
                <a:effectLst/>
              </a:rPr>
              <a:t>Severin</a:t>
            </a:r>
            <a:r>
              <a:rPr lang="es-MX" sz="1800" b="0" i="0" dirty="0">
                <a:solidFill>
                  <a:schemeClr val="accent1"/>
                </a:solidFill>
                <a:effectLst/>
              </a:rPr>
              <a:t> como para Jiménez, este camino sería el más indicado. </a:t>
            </a:r>
            <a:r>
              <a:rPr lang="es-MX" sz="1800" b="1" i="1" dirty="0">
                <a:solidFill>
                  <a:schemeClr val="accent1"/>
                </a:solidFill>
                <a:effectLst/>
              </a:rPr>
              <a:t>“Será necesario transitar hacia modalidades híbridas con mayor incorporación de las tecnologías como medio efectivo de comunicación e información, no solo como soporte para la enseñanza, haciéndola más interactiva con el mundo en el cual nos desenvolvemos y más integrada a los circuitos actuales por los cuales circula y se genera la información y el conocimiento”, </a:t>
            </a:r>
            <a:r>
              <a:rPr lang="es-MX" sz="1800" b="0" i="0" dirty="0">
                <a:solidFill>
                  <a:schemeClr val="accent1"/>
                </a:solidFill>
                <a:effectLst/>
              </a:rPr>
              <a:t>indica Jiménez.</a:t>
            </a:r>
          </a:p>
          <a:p>
            <a:pPr algn="just"/>
            <a:endParaRPr lang="es-MX" sz="1800" b="0" i="0" dirty="0">
              <a:solidFill>
                <a:schemeClr val="accent1"/>
              </a:solidFill>
              <a:effectLst/>
            </a:endParaRPr>
          </a:p>
          <a:p>
            <a:pPr algn="just"/>
            <a:r>
              <a:rPr lang="es-MX" sz="1800" b="0" i="0" dirty="0">
                <a:solidFill>
                  <a:schemeClr val="accent1"/>
                </a:solidFill>
                <a:effectLst/>
              </a:rPr>
              <a:t>Para la comunidad escolar, es clave analizar el aprendizaje obtenido en este tiempo y aprovechar las tecnologías utilizadas durante la pandemia.</a:t>
            </a:r>
          </a:p>
        </p:txBody>
      </p:sp>
    </p:spTree>
    <p:extLst>
      <p:ext uri="{BB962C8B-B14F-4D97-AF65-F5344CB8AC3E}">
        <p14:creationId xmlns:p14="http://schemas.microsoft.com/office/powerpoint/2010/main" val="384937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734068-A4D0-4BEA-8F40-A228E487A850}"/>
              </a:ext>
            </a:extLst>
          </p:cNvPr>
          <p:cNvSpPr>
            <a:spLocks noGrp="1"/>
          </p:cNvSpPr>
          <p:nvPr>
            <p:ph type="title"/>
          </p:nvPr>
        </p:nvSpPr>
        <p:spPr/>
        <p:txBody>
          <a:bodyPr/>
          <a:lstStyle/>
          <a:p>
            <a:r>
              <a:rPr lang="es-MX" dirty="0"/>
              <a:t>Los nuevos Desafíos: Modalidades Hibridas</a:t>
            </a:r>
            <a:endParaRPr lang="es-CL" dirty="0"/>
          </a:p>
        </p:txBody>
      </p:sp>
      <p:sp>
        <p:nvSpPr>
          <p:cNvPr id="3" name="Marcador de contenido 2">
            <a:extLst>
              <a:ext uri="{FF2B5EF4-FFF2-40B4-BE49-F238E27FC236}">
                <a16:creationId xmlns:a16="http://schemas.microsoft.com/office/drawing/2014/main" id="{A5AF5ED4-1E20-4178-A629-D4F6881DBAC8}"/>
              </a:ext>
            </a:extLst>
          </p:cNvPr>
          <p:cNvSpPr>
            <a:spLocks noGrp="1"/>
          </p:cNvSpPr>
          <p:nvPr>
            <p:ph idx="1"/>
          </p:nvPr>
        </p:nvSpPr>
        <p:spPr/>
        <p:txBody>
          <a:bodyPr>
            <a:normAutofit/>
          </a:bodyPr>
          <a:lstStyle/>
          <a:p>
            <a:pPr algn="just"/>
            <a:r>
              <a:rPr lang="es-MX" sz="1800" dirty="0"/>
              <a:t>Dentro de la Facultad de Educación, la cual cuenta con 51 convenios de prácticas hemos podido constatar que por lo menos un 40% de los establecimientos volverá a modalidad hibrida o ya ha vuelto.</a:t>
            </a:r>
          </a:p>
          <a:p>
            <a:pPr marL="0" indent="0">
              <a:buNone/>
            </a:pPr>
            <a:endParaRPr lang="es-MX" sz="1800" dirty="0"/>
          </a:p>
          <a:p>
            <a:pPr marL="0" indent="0" algn="just">
              <a:buNone/>
            </a:pPr>
            <a:r>
              <a:rPr lang="es-MX" sz="1800" dirty="0"/>
              <a:t>Rodrigo Arenas, profesor del Liceo Clotario </a:t>
            </a:r>
            <a:r>
              <a:rPr lang="es-MX" sz="1800" dirty="0" err="1"/>
              <a:t>Blest</a:t>
            </a:r>
            <a:r>
              <a:rPr lang="es-MX" sz="1800" dirty="0"/>
              <a:t> Riffo, plantea </a:t>
            </a:r>
            <a:r>
              <a:rPr lang="es-MX" sz="1800" b="1" i="1" dirty="0"/>
              <a:t>“Debemos tener la capacidad nuevamente de reinventarnos, con estrategias que favorezcan el aprendizaje de los estudiantes en estas modalidades rotativas e hibridas, sin duda marca una innovación sobre una innovación, pero no me cabe duda que lo lograremos, en el establecimiento escolar hemos tenido que implementar talleres motivacionales para fomentar el uso de tecnologías con fines pedagógicas en nuestros estudiantes”</a:t>
            </a:r>
            <a:endParaRPr lang="es-CL" sz="1800" b="1" i="1" dirty="0"/>
          </a:p>
        </p:txBody>
      </p:sp>
    </p:spTree>
    <p:extLst>
      <p:ext uri="{BB962C8B-B14F-4D97-AF65-F5344CB8AC3E}">
        <p14:creationId xmlns:p14="http://schemas.microsoft.com/office/powerpoint/2010/main" val="1808200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3179FE-E63B-4A93-B79B-35CBE0DE34B6}"/>
              </a:ext>
            </a:extLst>
          </p:cNvPr>
          <p:cNvSpPr>
            <a:spLocks noGrp="1"/>
          </p:cNvSpPr>
          <p:nvPr>
            <p:ph type="title"/>
          </p:nvPr>
        </p:nvSpPr>
        <p:spPr/>
        <p:txBody>
          <a:bodyPr/>
          <a:lstStyle/>
          <a:p>
            <a:r>
              <a:rPr lang="es-MX" dirty="0"/>
              <a:t>Los nuevos Desafíos: Modalidades Hibridas</a:t>
            </a:r>
            <a:endParaRPr lang="es-CL" dirty="0"/>
          </a:p>
        </p:txBody>
      </p:sp>
      <p:sp>
        <p:nvSpPr>
          <p:cNvPr id="3" name="Marcador de contenido 2">
            <a:extLst>
              <a:ext uri="{FF2B5EF4-FFF2-40B4-BE49-F238E27FC236}">
                <a16:creationId xmlns:a16="http://schemas.microsoft.com/office/drawing/2014/main" id="{8B81E56F-D14A-4A91-B28A-790172999B0F}"/>
              </a:ext>
            </a:extLst>
          </p:cNvPr>
          <p:cNvSpPr>
            <a:spLocks noGrp="1"/>
          </p:cNvSpPr>
          <p:nvPr>
            <p:ph idx="1"/>
          </p:nvPr>
        </p:nvSpPr>
        <p:spPr/>
        <p:txBody>
          <a:bodyPr>
            <a:normAutofit/>
          </a:bodyPr>
          <a:lstStyle/>
          <a:p>
            <a:pPr algn="just"/>
            <a:r>
              <a:rPr lang="es-MX" sz="1800" dirty="0"/>
              <a:t>Por otra parte Carlos Sonsa, UTP del colegio “Nueva Navarra”, plantea que </a:t>
            </a:r>
            <a:r>
              <a:rPr lang="es-MX" sz="1800" b="1" i="1" dirty="0"/>
              <a:t>“Ha sido complejo, pero tenemos muchos desafíos por delante, nos sentimos mucho mas preparados que el año anterior, el camino a esta nueva modalidad dependerá de las técnicas didácticas que los académicos puedan implementar para lograr confabular entre los grupos online  y presenciales”.</a:t>
            </a:r>
          </a:p>
          <a:p>
            <a:pPr marL="0" indent="0" algn="ctr">
              <a:buNone/>
            </a:pPr>
            <a:endParaRPr lang="es-MX" sz="1800" dirty="0"/>
          </a:p>
          <a:p>
            <a:pPr marL="0" indent="0" algn="ctr">
              <a:buNone/>
            </a:pPr>
            <a:endParaRPr lang="es-MX" sz="1800" dirty="0"/>
          </a:p>
          <a:p>
            <a:pPr marL="0" indent="0" algn="ctr">
              <a:buNone/>
            </a:pPr>
            <a:endParaRPr lang="es-MX" sz="1800" dirty="0"/>
          </a:p>
          <a:p>
            <a:pPr marL="0" indent="0" algn="ctr">
              <a:buNone/>
            </a:pPr>
            <a:r>
              <a:rPr lang="es-MX" sz="1800" i="1" dirty="0"/>
              <a:t>La respuesta sin duda la tienen nuestros mismos académicos que con mucho esfuerzo y profesionalismo han podido sacar adelante la educación de nuestros niños, niñas y jóvenes.</a:t>
            </a:r>
            <a:endParaRPr lang="es-CL" sz="1800" i="1" dirty="0"/>
          </a:p>
        </p:txBody>
      </p:sp>
    </p:spTree>
    <p:extLst>
      <p:ext uri="{BB962C8B-B14F-4D97-AF65-F5344CB8AC3E}">
        <p14:creationId xmlns:p14="http://schemas.microsoft.com/office/powerpoint/2010/main" val="2050022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7CACAD-5EAA-42E0-B679-03EB754E57AC}"/>
              </a:ext>
            </a:extLst>
          </p:cNvPr>
          <p:cNvSpPr>
            <a:spLocks noGrp="1"/>
          </p:cNvSpPr>
          <p:nvPr>
            <p:ph type="title"/>
          </p:nvPr>
        </p:nvSpPr>
        <p:spPr/>
        <p:txBody>
          <a:bodyPr>
            <a:normAutofit/>
          </a:bodyPr>
          <a:lstStyle/>
          <a:p>
            <a:r>
              <a:rPr lang="es-MX" sz="2400" dirty="0"/>
              <a:t>Bibliografía</a:t>
            </a:r>
            <a:endParaRPr lang="es-CL" sz="2400" dirty="0"/>
          </a:p>
        </p:txBody>
      </p:sp>
      <p:sp>
        <p:nvSpPr>
          <p:cNvPr id="3" name="Marcador de contenido 2">
            <a:extLst>
              <a:ext uri="{FF2B5EF4-FFF2-40B4-BE49-F238E27FC236}">
                <a16:creationId xmlns:a16="http://schemas.microsoft.com/office/drawing/2014/main" id="{96F288A2-0780-4C42-B834-B54BB7B87638}"/>
              </a:ext>
            </a:extLst>
          </p:cNvPr>
          <p:cNvSpPr>
            <a:spLocks noGrp="1"/>
          </p:cNvSpPr>
          <p:nvPr>
            <p:ph idx="1"/>
          </p:nvPr>
        </p:nvSpPr>
        <p:spPr/>
        <p:txBody>
          <a:bodyPr>
            <a:normAutofit/>
          </a:bodyPr>
          <a:lstStyle/>
          <a:p>
            <a:pPr algn="just"/>
            <a:r>
              <a:rPr lang="es-MX" sz="1800" dirty="0">
                <a:solidFill>
                  <a:schemeClr val="accent1"/>
                </a:solidFill>
                <a:latin typeface="Arial" panose="020B0604020202020204" pitchFamily="34" charset="0"/>
                <a:cs typeface="Arial" panose="020B0604020202020204" pitchFamily="34" charset="0"/>
              </a:rPr>
              <a:t>Romero M, Tenorio S. 2021. La educación en tiempos de confinamiento: Perspectivas de lo pedagógico. Universidad Metropolitana de las Ciencias de la Educación, Chile: Santiago</a:t>
            </a:r>
          </a:p>
          <a:p>
            <a:pPr algn="just"/>
            <a:endParaRPr lang="es-MX" sz="1800" dirty="0">
              <a:solidFill>
                <a:schemeClr val="accent1"/>
              </a:solidFill>
              <a:latin typeface="Arial" panose="020B0604020202020204" pitchFamily="34" charset="0"/>
              <a:cs typeface="Arial" panose="020B0604020202020204" pitchFamily="34" charset="0"/>
            </a:endParaRPr>
          </a:p>
          <a:p>
            <a:pPr algn="just"/>
            <a:r>
              <a:rPr lang="es-MX" sz="1800" dirty="0">
                <a:solidFill>
                  <a:schemeClr val="accent1"/>
                </a:solidFill>
                <a:latin typeface="Arial" panose="020B0604020202020204" pitchFamily="34" charset="0"/>
                <a:cs typeface="Arial" panose="020B0604020202020204" pitchFamily="34" charset="0"/>
              </a:rPr>
              <a:t>Cortes M. 2021. Sobre COVID 19. Estrés y el cerebro en los adolescentes. </a:t>
            </a:r>
            <a:r>
              <a:rPr lang="es-MX" sz="1800" dirty="0" err="1">
                <a:solidFill>
                  <a:schemeClr val="accent1"/>
                </a:solidFill>
                <a:latin typeface="Arial" panose="020B0604020202020204" pitchFamily="34" charset="0"/>
                <a:cs typeface="Arial" panose="020B0604020202020204" pitchFamily="34" charset="0"/>
              </a:rPr>
              <a:t>Rev</a:t>
            </a:r>
            <a:r>
              <a:rPr lang="es-MX" sz="1800" dirty="0">
                <a:solidFill>
                  <a:schemeClr val="accent1"/>
                </a:solidFill>
                <a:latin typeface="Arial" panose="020B0604020202020204" pitchFamily="34" charset="0"/>
                <a:cs typeface="Arial" panose="020B0604020202020204" pitchFamily="34" charset="0"/>
              </a:rPr>
              <a:t> </a:t>
            </a:r>
            <a:r>
              <a:rPr lang="es-MX" sz="1800" dirty="0" err="1">
                <a:solidFill>
                  <a:schemeClr val="accent1"/>
                </a:solidFill>
                <a:latin typeface="Arial" panose="020B0604020202020204" pitchFamily="34" charset="0"/>
                <a:cs typeface="Arial" panose="020B0604020202020204" pitchFamily="34" charset="0"/>
              </a:rPr>
              <a:t>Med</a:t>
            </a:r>
            <a:r>
              <a:rPr lang="es-MX" sz="1800" dirty="0">
                <a:solidFill>
                  <a:schemeClr val="accent1"/>
                </a:solidFill>
                <a:latin typeface="Arial" panose="020B0604020202020204" pitchFamily="34" charset="0"/>
                <a:cs typeface="Arial" panose="020B0604020202020204" pitchFamily="34" charset="0"/>
              </a:rPr>
              <a:t> Chile; 149, 648-658.</a:t>
            </a:r>
          </a:p>
          <a:p>
            <a:pPr algn="just"/>
            <a:endParaRPr lang="es-MX" sz="1800" b="0" i="0" dirty="0">
              <a:solidFill>
                <a:schemeClr val="accent1"/>
              </a:solidFill>
              <a:effectLst/>
              <a:latin typeface="Arial" panose="020B0604020202020204" pitchFamily="34" charset="0"/>
              <a:cs typeface="Arial" panose="020B0604020202020204" pitchFamily="34" charset="0"/>
            </a:endParaRPr>
          </a:p>
          <a:p>
            <a:pPr algn="just"/>
            <a:r>
              <a:rPr lang="es-CL" sz="1800" b="0" i="0" dirty="0">
                <a:solidFill>
                  <a:schemeClr val="accent1"/>
                </a:solidFill>
                <a:effectLst/>
                <a:latin typeface="Arial" panose="020B0604020202020204" pitchFamily="34" charset="0"/>
                <a:cs typeface="Arial" panose="020B0604020202020204" pitchFamily="34" charset="0"/>
              </a:rPr>
              <a:t>Hernández-Orellana, Marisol P., Pérez-</a:t>
            </a:r>
            <a:r>
              <a:rPr lang="es-CL" sz="1800" b="0" i="0" dirty="0" err="1">
                <a:solidFill>
                  <a:schemeClr val="accent1"/>
                </a:solidFill>
                <a:effectLst/>
                <a:latin typeface="Arial" panose="020B0604020202020204" pitchFamily="34" charset="0"/>
                <a:cs typeface="Arial" panose="020B0604020202020204" pitchFamily="34" charset="0"/>
              </a:rPr>
              <a:t>Garcias</a:t>
            </a:r>
            <a:r>
              <a:rPr lang="es-CL" sz="1800" b="0" i="0" dirty="0">
                <a:solidFill>
                  <a:schemeClr val="accent1"/>
                </a:solidFill>
                <a:effectLst/>
                <a:latin typeface="Arial" panose="020B0604020202020204" pitchFamily="34" charset="0"/>
                <a:cs typeface="Arial" panose="020B0604020202020204" pitchFamily="34" charset="0"/>
              </a:rPr>
              <a:t>, Adolfina, &amp; Roco-Videla, Ángel G. (2021). Digital </a:t>
            </a:r>
            <a:r>
              <a:rPr lang="es-CL" sz="1800" b="0" i="0" dirty="0" err="1">
                <a:solidFill>
                  <a:schemeClr val="accent1"/>
                </a:solidFill>
                <a:effectLst/>
                <a:latin typeface="Arial" panose="020B0604020202020204" pitchFamily="34" charset="0"/>
                <a:cs typeface="Arial" panose="020B0604020202020204" pitchFamily="34" charset="0"/>
              </a:rPr>
              <a:t>identity</a:t>
            </a:r>
            <a:r>
              <a:rPr lang="es-CL" sz="1800" b="0" i="0" dirty="0">
                <a:solidFill>
                  <a:schemeClr val="accent1"/>
                </a:solidFill>
                <a:effectLst/>
                <a:latin typeface="Arial" panose="020B0604020202020204" pitchFamily="34" charset="0"/>
                <a:cs typeface="Arial" panose="020B0604020202020204" pitchFamily="34" charset="0"/>
              </a:rPr>
              <a:t> and </a:t>
            </a:r>
            <a:r>
              <a:rPr lang="es-CL" sz="1800" b="0" i="0" dirty="0" err="1">
                <a:solidFill>
                  <a:schemeClr val="accent1"/>
                </a:solidFill>
                <a:effectLst/>
                <a:latin typeface="Arial" panose="020B0604020202020204" pitchFamily="34" charset="0"/>
                <a:cs typeface="Arial" panose="020B0604020202020204" pitchFamily="34" charset="0"/>
              </a:rPr>
              <a:t>connectivity</a:t>
            </a:r>
            <a:r>
              <a:rPr lang="es-CL" sz="1800" b="0" i="0" dirty="0">
                <a:solidFill>
                  <a:schemeClr val="accent1"/>
                </a:solidFill>
                <a:effectLst/>
                <a:latin typeface="Arial" panose="020B0604020202020204" pitchFamily="34" charset="0"/>
                <a:cs typeface="Arial" panose="020B0604020202020204" pitchFamily="34" charset="0"/>
              </a:rPr>
              <a:t>: </a:t>
            </a:r>
            <a:r>
              <a:rPr lang="es-CL" sz="1800" b="0" i="0" dirty="0" err="1">
                <a:solidFill>
                  <a:schemeClr val="accent1"/>
                </a:solidFill>
                <a:effectLst/>
                <a:latin typeface="Arial" panose="020B0604020202020204" pitchFamily="34" charset="0"/>
                <a:cs typeface="Arial" panose="020B0604020202020204" pitchFamily="34" charset="0"/>
              </a:rPr>
              <a:t>knowledge</a:t>
            </a:r>
            <a:r>
              <a:rPr lang="es-CL" sz="1800" b="0" i="0" dirty="0">
                <a:solidFill>
                  <a:schemeClr val="accent1"/>
                </a:solidFill>
                <a:effectLst/>
                <a:latin typeface="Arial" panose="020B0604020202020204" pitchFamily="34" charset="0"/>
                <a:cs typeface="Arial" panose="020B0604020202020204" pitchFamily="34" charset="0"/>
              </a:rPr>
              <a:t> and </a:t>
            </a:r>
            <a:r>
              <a:rPr lang="es-CL" sz="1800" b="0" i="0" dirty="0" err="1">
                <a:solidFill>
                  <a:schemeClr val="accent1"/>
                </a:solidFill>
                <a:effectLst/>
                <a:latin typeface="Arial" panose="020B0604020202020204" pitchFamily="34" charset="0"/>
                <a:cs typeface="Arial" panose="020B0604020202020204" pitchFamily="34" charset="0"/>
              </a:rPr>
              <a:t>attitudes</a:t>
            </a:r>
            <a:r>
              <a:rPr lang="es-CL" sz="1800" b="0" i="0" dirty="0">
                <a:solidFill>
                  <a:schemeClr val="accent1"/>
                </a:solidFill>
                <a:effectLst/>
                <a:latin typeface="Arial" panose="020B0604020202020204" pitchFamily="34" charset="0"/>
                <a:cs typeface="Arial" panose="020B0604020202020204" pitchFamily="34" charset="0"/>
              </a:rPr>
              <a:t> </a:t>
            </a:r>
            <a:r>
              <a:rPr lang="es-CL" sz="1800" b="0" i="0" dirty="0" err="1">
                <a:solidFill>
                  <a:schemeClr val="accent1"/>
                </a:solidFill>
                <a:effectLst/>
                <a:latin typeface="Arial" panose="020B0604020202020204" pitchFamily="34" charset="0"/>
                <a:cs typeface="Arial" panose="020B0604020202020204" pitchFamily="34" charset="0"/>
              </a:rPr>
              <a:t>of</a:t>
            </a:r>
            <a:r>
              <a:rPr lang="es-CL" sz="1800" b="0" i="0" dirty="0">
                <a:solidFill>
                  <a:schemeClr val="accent1"/>
                </a:solidFill>
                <a:effectLst/>
                <a:latin typeface="Arial" panose="020B0604020202020204" pitchFamily="34" charset="0"/>
                <a:cs typeface="Arial" panose="020B0604020202020204" pitchFamily="34" charset="0"/>
              </a:rPr>
              <a:t> </a:t>
            </a:r>
            <a:r>
              <a:rPr lang="es-CL" sz="1800" b="0" i="0" dirty="0" err="1">
                <a:solidFill>
                  <a:schemeClr val="accent1"/>
                </a:solidFill>
                <a:effectLst/>
                <a:latin typeface="Arial" panose="020B0604020202020204" pitchFamily="34" charset="0"/>
                <a:cs typeface="Arial" panose="020B0604020202020204" pitchFamily="34" charset="0"/>
              </a:rPr>
              <a:t>Chilean</a:t>
            </a:r>
            <a:r>
              <a:rPr lang="es-CL" sz="1800" b="0" i="0" dirty="0">
                <a:solidFill>
                  <a:schemeClr val="accent1"/>
                </a:solidFill>
                <a:effectLst/>
                <a:latin typeface="Arial" panose="020B0604020202020204" pitchFamily="34" charset="0"/>
                <a:cs typeface="Arial" panose="020B0604020202020204" pitchFamily="34" charset="0"/>
              </a:rPr>
              <a:t> </a:t>
            </a:r>
            <a:r>
              <a:rPr lang="es-CL" sz="1800" b="0" i="0" dirty="0" err="1">
                <a:solidFill>
                  <a:schemeClr val="accent1"/>
                </a:solidFill>
                <a:effectLst/>
                <a:latin typeface="Arial" panose="020B0604020202020204" pitchFamily="34" charset="0"/>
                <a:cs typeface="Arial" panose="020B0604020202020204" pitchFamily="34" charset="0"/>
              </a:rPr>
              <a:t>university</a:t>
            </a:r>
            <a:r>
              <a:rPr lang="es-CL" sz="1800" b="0" i="0" dirty="0">
                <a:solidFill>
                  <a:schemeClr val="accent1"/>
                </a:solidFill>
                <a:effectLst/>
                <a:latin typeface="Arial" panose="020B0604020202020204" pitchFamily="34" charset="0"/>
                <a:cs typeface="Arial" panose="020B0604020202020204" pitchFamily="34" charset="0"/>
              </a:rPr>
              <a:t> </a:t>
            </a:r>
            <a:r>
              <a:rPr lang="es-CL" sz="1800" b="0" i="0" dirty="0" err="1">
                <a:solidFill>
                  <a:schemeClr val="accent1"/>
                </a:solidFill>
                <a:effectLst/>
                <a:latin typeface="Arial" panose="020B0604020202020204" pitchFamily="34" charset="0"/>
                <a:cs typeface="Arial" panose="020B0604020202020204" pitchFamily="34" charset="0"/>
              </a:rPr>
              <a:t>students</a:t>
            </a:r>
            <a:r>
              <a:rPr lang="es-CL" sz="1800" b="0" i="0" dirty="0">
                <a:solidFill>
                  <a:schemeClr val="accent1"/>
                </a:solidFill>
                <a:effectLst/>
                <a:latin typeface="Arial" panose="020B0604020202020204" pitchFamily="34" charset="0"/>
                <a:cs typeface="Arial" panose="020B0604020202020204" pitchFamily="34" charset="0"/>
              </a:rPr>
              <a:t>. </a:t>
            </a:r>
            <a:r>
              <a:rPr lang="es-CL" sz="1800" b="0" i="1" dirty="0">
                <a:solidFill>
                  <a:schemeClr val="accent1"/>
                </a:solidFill>
                <a:effectLst/>
                <a:latin typeface="Arial" panose="020B0604020202020204" pitchFamily="34" charset="0"/>
                <a:cs typeface="Arial" panose="020B0604020202020204" pitchFamily="34" charset="0"/>
              </a:rPr>
              <a:t>Formación universitaria</a:t>
            </a:r>
            <a:r>
              <a:rPr lang="es-CL" sz="1800" b="0" i="0" dirty="0">
                <a:solidFill>
                  <a:schemeClr val="accent1"/>
                </a:solidFill>
                <a:effectLst/>
                <a:latin typeface="Arial" panose="020B0604020202020204" pitchFamily="34" charset="0"/>
                <a:cs typeface="Arial" panose="020B0604020202020204" pitchFamily="34" charset="0"/>
              </a:rPr>
              <a:t>, </a:t>
            </a:r>
            <a:r>
              <a:rPr lang="es-CL" sz="1800" b="0" i="1" dirty="0">
                <a:solidFill>
                  <a:schemeClr val="accent1"/>
                </a:solidFill>
                <a:effectLst/>
                <a:latin typeface="Arial" panose="020B0604020202020204" pitchFamily="34" charset="0"/>
                <a:cs typeface="Arial" panose="020B0604020202020204" pitchFamily="34" charset="0"/>
              </a:rPr>
              <a:t>14</a:t>
            </a:r>
            <a:r>
              <a:rPr lang="es-CL" sz="1800" b="0" i="0" dirty="0">
                <a:solidFill>
                  <a:schemeClr val="accent1"/>
                </a:solidFill>
                <a:effectLst/>
                <a:latin typeface="Arial" panose="020B0604020202020204" pitchFamily="34" charset="0"/>
                <a:cs typeface="Arial" panose="020B0604020202020204" pitchFamily="34" charset="0"/>
              </a:rPr>
              <a:t>(1), 147-156. </a:t>
            </a:r>
            <a:r>
              <a:rPr lang="es-CL" sz="1800" b="0" i="0" u="none" strike="noStrike" dirty="0">
                <a:solidFill>
                  <a:schemeClr val="accent1"/>
                </a:solidFill>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https://dx.doi.org/10.4067/S0718-50062021000100147</a:t>
            </a:r>
            <a:endParaRPr lang="es-CL" sz="1800" b="0" i="0" u="none" strike="noStrike" dirty="0">
              <a:solidFill>
                <a:schemeClr val="accent1"/>
              </a:solidFill>
              <a:effectLst/>
              <a:latin typeface="Arial" panose="020B0604020202020204" pitchFamily="34" charset="0"/>
              <a:cs typeface="Arial" panose="020B0604020202020204" pitchFamily="34" charset="0"/>
            </a:endParaRPr>
          </a:p>
          <a:p>
            <a:pPr algn="just"/>
            <a:endParaRPr lang="es-CL" sz="1800" dirty="0">
              <a:solidFill>
                <a:schemeClr val="accent1"/>
              </a:solidFill>
              <a:latin typeface="Arial" panose="020B0604020202020204" pitchFamily="34" charset="0"/>
              <a:cs typeface="Arial" panose="020B0604020202020204" pitchFamily="34" charset="0"/>
            </a:endParaRPr>
          </a:p>
          <a:p>
            <a:pPr algn="just"/>
            <a:r>
              <a:rPr lang="es-MX" sz="1800" b="0" i="0" dirty="0">
                <a:solidFill>
                  <a:schemeClr val="accent1"/>
                </a:solidFill>
                <a:effectLst/>
                <a:latin typeface="Arial" panose="020B0604020202020204" pitchFamily="34" charset="0"/>
                <a:cs typeface="Arial" panose="020B0604020202020204" pitchFamily="34" charset="0"/>
              </a:rPr>
              <a:t>Ramos Duarte, Sofía, </a:t>
            </a:r>
            <a:r>
              <a:rPr lang="es-MX" sz="1800" b="0" i="0" dirty="0" err="1">
                <a:solidFill>
                  <a:schemeClr val="accent1"/>
                </a:solidFill>
                <a:effectLst/>
                <a:latin typeface="Arial" panose="020B0604020202020204" pitchFamily="34" charset="0"/>
                <a:cs typeface="Arial" panose="020B0604020202020204" pitchFamily="34" charset="0"/>
              </a:rPr>
              <a:t>Bouzó</a:t>
            </a:r>
            <a:r>
              <a:rPr lang="es-MX" sz="1800" b="0" i="0" dirty="0">
                <a:solidFill>
                  <a:schemeClr val="accent1"/>
                </a:solidFill>
                <a:effectLst/>
                <a:latin typeface="Arial" panose="020B0604020202020204" pitchFamily="34" charset="0"/>
                <a:cs typeface="Arial" panose="020B0604020202020204" pitchFamily="34" charset="0"/>
              </a:rPr>
              <a:t>, Alejandro, &amp; </a:t>
            </a:r>
            <a:r>
              <a:rPr lang="es-MX" sz="1800" b="0" i="0" dirty="0" err="1">
                <a:solidFill>
                  <a:schemeClr val="accent1"/>
                </a:solidFill>
                <a:effectLst/>
                <a:latin typeface="Arial" panose="020B0604020202020204" pitchFamily="34" charset="0"/>
                <a:cs typeface="Arial" panose="020B0604020202020204" pitchFamily="34" charset="0"/>
              </a:rPr>
              <a:t>Santiviago</a:t>
            </a:r>
            <a:r>
              <a:rPr lang="es-MX" sz="1800" b="0" i="0" dirty="0">
                <a:solidFill>
                  <a:schemeClr val="accent1"/>
                </a:solidFill>
                <a:effectLst/>
                <a:latin typeface="Arial" panose="020B0604020202020204" pitchFamily="34" charset="0"/>
                <a:cs typeface="Arial" panose="020B0604020202020204" pitchFamily="34" charset="0"/>
              </a:rPr>
              <a:t>, Carina. (2021). Estrategia de apoyo estudiantil en tiempos de pandemia. </a:t>
            </a:r>
            <a:r>
              <a:rPr lang="es-MX" sz="1800" b="0" i="1" dirty="0">
                <a:solidFill>
                  <a:schemeClr val="accent1"/>
                </a:solidFill>
                <a:effectLst/>
                <a:latin typeface="Arial" panose="020B0604020202020204" pitchFamily="34" charset="0"/>
                <a:cs typeface="Arial" panose="020B0604020202020204" pitchFamily="34" charset="0"/>
              </a:rPr>
              <a:t>Inter Cambios. Dilemas y transiciones de la Educación Superior</a:t>
            </a:r>
            <a:r>
              <a:rPr lang="es-MX" sz="1800" b="0" i="0" dirty="0">
                <a:solidFill>
                  <a:schemeClr val="accent1"/>
                </a:solidFill>
                <a:effectLst/>
                <a:latin typeface="Arial" panose="020B0604020202020204" pitchFamily="34" charset="0"/>
                <a:cs typeface="Arial" panose="020B0604020202020204" pitchFamily="34" charset="0"/>
              </a:rPr>
              <a:t>, </a:t>
            </a:r>
            <a:r>
              <a:rPr lang="es-MX" sz="1800" b="0" i="1" dirty="0">
                <a:solidFill>
                  <a:schemeClr val="accent1"/>
                </a:solidFill>
                <a:effectLst/>
                <a:latin typeface="Arial" panose="020B0604020202020204" pitchFamily="34" charset="0"/>
                <a:cs typeface="Arial" panose="020B0604020202020204" pitchFamily="34" charset="0"/>
              </a:rPr>
              <a:t>8</a:t>
            </a:r>
            <a:r>
              <a:rPr lang="es-MX" sz="1800" b="0" i="0" dirty="0">
                <a:solidFill>
                  <a:schemeClr val="accent1"/>
                </a:solidFill>
                <a:effectLst/>
                <a:latin typeface="Arial" panose="020B0604020202020204" pitchFamily="34" charset="0"/>
                <a:cs typeface="Arial" panose="020B0604020202020204" pitchFamily="34" charset="0"/>
              </a:rPr>
              <a:t>(1), 35-44. </a:t>
            </a:r>
            <a:r>
              <a:rPr lang="es-MX" sz="1800" b="0" i="0" dirty="0" err="1">
                <a:solidFill>
                  <a:schemeClr val="accent1"/>
                </a:solidFill>
                <a:effectLst/>
                <a:latin typeface="Arial" panose="020B0604020202020204" pitchFamily="34" charset="0"/>
                <a:cs typeface="Arial" panose="020B0604020202020204" pitchFamily="34" charset="0"/>
              </a:rPr>
              <a:t>Epub</a:t>
            </a:r>
            <a:r>
              <a:rPr lang="es-MX" sz="1800" b="0" i="0" dirty="0">
                <a:solidFill>
                  <a:schemeClr val="accent1"/>
                </a:solidFill>
                <a:effectLst/>
                <a:latin typeface="Arial" panose="020B0604020202020204" pitchFamily="34" charset="0"/>
                <a:cs typeface="Arial" panose="020B0604020202020204" pitchFamily="34" charset="0"/>
              </a:rPr>
              <a:t> 01 de junio de 2021.</a:t>
            </a:r>
            <a:r>
              <a:rPr lang="es-MX" sz="1800" b="0" i="0" u="none" strike="noStrike" dirty="0">
                <a:solidFill>
                  <a:schemeClr val="accent1"/>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https://dx.doi.org/10.29156/inter.8.1.5</a:t>
            </a:r>
            <a:endParaRPr lang="es-CL" sz="1800" dirty="0">
              <a:solidFill>
                <a:schemeClr val="accent1"/>
              </a:solidFill>
              <a:latin typeface="Arial" panose="020B0604020202020204" pitchFamily="34" charset="0"/>
              <a:cs typeface="Arial" panose="020B0604020202020204" pitchFamily="34" charset="0"/>
            </a:endParaRPr>
          </a:p>
          <a:p>
            <a:pPr algn="just"/>
            <a:endParaRPr lang="es-CL" dirty="0"/>
          </a:p>
        </p:txBody>
      </p:sp>
    </p:spTree>
    <p:extLst>
      <p:ext uri="{BB962C8B-B14F-4D97-AF65-F5344CB8AC3E}">
        <p14:creationId xmlns:p14="http://schemas.microsoft.com/office/powerpoint/2010/main" val="3021191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6CC2751-409E-4D9E-84FE-F017B95CAD39}"/>
              </a:ext>
            </a:extLst>
          </p:cNvPr>
          <p:cNvSpPr>
            <a:spLocks noGrp="1"/>
          </p:cNvSpPr>
          <p:nvPr>
            <p:ph idx="1"/>
          </p:nvPr>
        </p:nvSpPr>
        <p:spPr>
          <a:xfrm>
            <a:off x="2537020" y="2909556"/>
            <a:ext cx="3816741" cy="776179"/>
          </a:xfrm>
        </p:spPr>
        <p:txBody>
          <a:bodyPr>
            <a:normAutofit fontScale="92500"/>
          </a:bodyPr>
          <a:lstStyle/>
          <a:p>
            <a:pPr marL="0" indent="0">
              <a:buNone/>
            </a:pPr>
            <a:r>
              <a:rPr lang="es-MX" dirty="0"/>
              <a:t>¡</a:t>
            </a:r>
            <a:r>
              <a:rPr lang="es-MX" sz="3600" dirty="0"/>
              <a:t>MUCHAS GRACIAS!</a:t>
            </a:r>
            <a:endParaRPr lang="es-CL" sz="3600" dirty="0"/>
          </a:p>
        </p:txBody>
      </p:sp>
    </p:spTree>
    <p:extLst>
      <p:ext uri="{BB962C8B-B14F-4D97-AF65-F5344CB8AC3E}">
        <p14:creationId xmlns:p14="http://schemas.microsoft.com/office/powerpoint/2010/main" val="2458360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9DDB35-9AA5-4161-8D3C-48A57F41238D}"/>
              </a:ext>
            </a:extLst>
          </p:cNvPr>
          <p:cNvSpPr>
            <a:spLocks noGrp="1"/>
          </p:cNvSpPr>
          <p:nvPr>
            <p:ph type="title"/>
          </p:nvPr>
        </p:nvSpPr>
        <p:spPr>
          <a:xfrm>
            <a:off x="628650" y="395416"/>
            <a:ext cx="6118139" cy="557487"/>
          </a:xfrm>
        </p:spPr>
        <p:txBody>
          <a:bodyPr>
            <a:normAutofit fontScale="90000"/>
          </a:bodyPr>
          <a:lstStyle/>
          <a:p>
            <a:pPr algn="just"/>
            <a:r>
              <a:rPr lang="es-MX" b="0" i="0" dirty="0">
                <a:effectLst/>
              </a:rPr>
              <a:t>Docentes en la pandemia: El desafío de reaprender, reorganizar, enseñar, cuidar.</a:t>
            </a:r>
            <a:br>
              <a:rPr lang="es-MX" b="0" i="0" dirty="0">
                <a:solidFill>
                  <a:srgbClr val="242526"/>
                </a:solidFill>
                <a:effectLst/>
                <a:latin typeface="Oswald"/>
              </a:rPr>
            </a:br>
            <a:endParaRPr lang="es-CL" dirty="0"/>
          </a:p>
        </p:txBody>
      </p:sp>
      <p:sp>
        <p:nvSpPr>
          <p:cNvPr id="3" name="Marcador de contenido 2">
            <a:extLst>
              <a:ext uri="{FF2B5EF4-FFF2-40B4-BE49-F238E27FC236}">
                <a16:creationId xmlns:a16="http://schemas.microsoft.com/office/drawing/2014/main" id="{F356A085-E9C4-4591-87CD-E7D380A39028}"/>
              </a:ext>
            </a:extLst>
          </p:cNvPr>
          <p:cNvSpPr>
            <a:spLocks noGrp="1"/>
          </p:cNvSpPr>
          <p:nvPr>
            <p:ph idx="1"/>
          </p:nvPr>
        </p:nvSpPr>
        <p:spPr/>
        <p:txBody>
          <a:bodyPr/>
          <a:lstStyle/>
          <a:p>
            <a:pPr algn="just">
              <a:lnSpc>
                <a:spcPct val="107000"/>
              </a:lnSpc>
              <a:spcAft>
                <a:spcPts val="800"/>
              </a:spcAft>
            </a:pPr>
            <a:r>
              <a:rPr lang="es-CL"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En estos meses de Covid-19, el personal docente se ha convertido en estudiante otra vez. Debió reorganizar su plan de trabajo y asegurarse de que su grupo completo se una a través de internet o de diversas estrategias. Incluso, que reciba los alimentos que le daban en la escuela. Esto ha generado un proceso adaptativo y un </a:t>
            </a:r>
            <a:r>
              <a:rPr lang="es-CL" sz="1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habitus</a:t>
            </a:r>
            <a:r>
              <a:rPr lang="es-CL"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circunstancial (</a:t>
            </a:r>
            <a:r>
              <a:rPr lang="es-CL" sz="1800" dirty="0" err="1">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Cutro</a:t>
            </a:r>
            <a:r>
              <a:rPr lang="es-CL"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 2020)</a:t>
            </a:r>
          </a:p>
          <a:p>
            <a:pPr algn="just">
              <a:lnSpc>
                <a:spcPct val="107000"/>
              </a:lnSpc>
              <a:spcAft>
                <a:spcPts val="800"/>
              </a:spcAft>
            </a:pPr>
            <a:r>
              <a:rPr lang="es-CL"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La salud mental del alumnado es otro punto que no se debe olvidar. Además, atender su vida familiar entendiendo y comprendiendo que la educación responde a un proceso conjunto (Cortés, 2021)</a:t>
            </a:r>
          </a:p>
          <a:p>
            <a:pPr algn="just"/>
            <a:r>
              <a:rPr lang="es-CL" sz="18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Los docentes “Han debido responder a una serie de demandas emergentes de diverso orden”, apunta la Comisión Económica para América Latina (CEPAL). En su informe La educación en tiempos de la pandemia de Covid-19 destaca que esta crisis les tomó con una formación y con una disponibilidad de recursos insuficiente.</a:t>
            </a:r>
            <a:endParaRPr lang="es-CL" dirty="0">
              <a:solidFill>
                <a:schemeClr val="accent1"/>
              </a:solidFill>
            </a:endParaRPr>
          </a:p>
        </p:txBody>
      </p:sp>
    </p:spTree>
    <p:extLst>
      <p:ext uri="{BB962C8B-B14F-4D97-AF65-F5344CB8AC3E}">
        <p14:creationId xmlns:p14="http://schemas.microsoft.com/office/powerpoint/2010/main" val="20733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arta Revolución Industrial | 2021 | Economipedia">
            <a:extLst>
              <a:ext uri="{FF2B5EF4-FFF2-40B4-BE49-F238E27FC236}">
                <a16:creationId xmlns:a16="http://schemas.microsoft.com/office/drawing/2014/main" id="{353CF7B3-67CE-43AB-9419-5C3FF3171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 y="1542708"/>
            <a:ext cx="8111609" cy="4067426"/>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993B88D4-4411-4AFF-A032-0E5A7DE153AF}"/>
              </a:ext>
            </a:extLst>
          </p:cNvPr>
          <p:cNvSpPr>
            <a:spLocks noGrp="1"/>
          </p:cNvSpPr>
          <p:nvPr>
            <p:ph idx="1"/>
          </p:nvPr>
        </p:nvSpPr>
        <p:spPr>
          <a:xfrm>
            <a:off x="628650" y="5975895"/>
            <a:ext cx="7886700" cy="306614"/>
          </a:xfrm>
        </p:spPr>
        <p:txBody>
          <a:bodyPr>
            <a:normAutofit fontScale="85000" lnSpcReduction="20000"/>
          </a:bodyPr>
          <a:lstStyle/>
          <a:p>
            <a:r>
              <a:rPr lang="es-MX" dirty="0">
                <a:solidFill>
                  <a:schemeClr val="accent1"/>
                </a:solidFill>
              </a:rPr>
              <a:t>Banco Mundial, 2021</a:t>
            </a:r>
            <a:endParaRPr lang="es-CL" dirty="0">
              <a:solidFill>
                <a:schemeClr val="accent1"/>
              </a:solidFill>
            </a:endParaRPr>
          </a:p>
        </p:txBody>
      </p:sp>
    </p:spTree>
    <p:extLst>
      <p:ext uri="{BB962C8B-B14F-4D97-AF65-F5344CB8AC3E}">
        <p14:creationId xmlns:p14="http://schemas.microsoft.com/office/powerpoint/2010/main" val="1082188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9DDB35-9AA5-4161-8D3C-48A57F41238D}"/>
              </a:ext>
            </a:extLst>
          </p:cNvPr>
          <p:cNvSpPr>
            <a:spLocks noGrp="1"/>
          </p:cNvSpPr>
          <p:nvPr>
            <p:ph type="title"/>
          </p:nvPr>
        </p:nvSpPr>
        <p:spPr>
          <a:xfrm>
            <a:off x="628650" y="395416"/>
            <a:ext cx="6118139" cy="557487"/>
          </a:xfrm>
        </p:spPr>
        <p:txBody>
          <a:bodyPr>
            <a:normAutofit fontScale="90000"/>
          </a:bodyPr>
          <a:lstStyle/>
          <a:p>
            <a:pPr algn="just"/>
            <a:r>
              <a:rPr lang="es-MX" b="0" i="0" dirty="0">
                <a:effectLst/>
              </a:rPr>
              <a:t>Docentes en la pandemia: El desafío de reaprender, reorganizar, enseñar, cuidar.</a:t>
            </a:r>
            <a:br>
              <a:rPr lang="es-MX" b="0" i="0" dirty="0">
                <a:solidFill>
                  <a:srgbClr val="242526"/>
                </a:solidFill>
                <a:effectLst/>
                <a:latin typeface="Oswald"/>
              </a:rPr>
            </a:br>
            <a:endParaRPr lang="es-CL" dirty="0"/>
          </a:p>
        </p:txBody>
      </p:sp>
      <p:sp>
        <p:nvSpPr>
          <p:cNvPr id="3" name="Marcador de contenido 2">
            <a:extLst>
              <a:ext uri="{FF2B5EF4-FFF2-40B4-BE49-F238E27FC236}">
                <a16:creationId xmlns:a16="http://schemas.microsoft.com/office/drawing/2014/main" id="{F356A085-E9C4-4591-87CD-E7D380A39028}"/>
              </a:ext>
            </a:extLst>
          </p:cNvPr>
          <p:cNvSpPr>
            <a:spLocks noGrp="1"/>
          </p:cNvSpPr>
          <p:nvPr>
            <p:ph idx="1"/>
          </p:nvPr>
        </p:nvSpPr>
        <p:spPr/>
        <p:txBody>
          <a:bodyPr>
            <a:normAutofit/>
          </a:bodyPr>
          <a:lstStyle/>
          <a:p>
            <a:pPr algn="just"/>
            <a:r>
              <a:rPr lang="es-MX" sz="1800" b="0" i="0" dirty="0">
                <a:solidFill>
                  <a:schemeClr val="accent1"/>
                </a:solidFill>
                <a:effectLst/>
              </a:rPr>
              <a:t>Cámaras apagadas, estudiantes que no participan y problemas para conectarse a Internet, son algunos de los problemas que enfrentan los profesores de educación primaria, secundaria y Universitaria, que se encuentran haciendo clases online durante la pandemia. </a:t>
            </a:r>
          </a:p>
          <a:p>
            <a:pPr algn="just"/>
            <a:endParaRPr lang="es-MX" sz="1800" b="0" i="0" dirty="0">
              <a:solidFill>
                <a:schemeClr val="accent1"/>
              </a:solidFill>
              <a:effectLst/>
            </a:endParaRPr>
          </a:p>
          <a:p>
            <a:pPr algn="just"/>
            <a:r>
              <a:rPr lang="es-MX" sz="1800" b="0" i="0" dirty="0">
                <a:solidFill>
                  <a:schemeClr val="accent1"/>
                </a:solidFill>
                <a:effectLst/>
              </a:rPr>
              <a:t>Continuar con las clases a distancia no ha sido fácil, sobre todo considerando la brecha de conocimientos en temas digitales que tienen varios docentes, así como la falta de capacitación. A esto se suman las dificultades que experimentan algunos estudiantes: no tienen buena señal de Internet o no cuentan con un lugar establecido en sus casas para estudiar. Según la CEPAL se estima que un 53% de docentes en Latino América no manejaban herramientas en contextos de virtualidad al inicio de la pandemia.</a:t>
            </a:r>
          </a:p>
        </p:txBody>
      </p:sp>
    </p:spTree>
    <p:extLst>
      <p:ext uri="{BB962C8B-B14F-4D97-AF65-F5344CB8AC3E}">
        <p14:creationId xmlns:p14="http://schemas.microsoft.com/office/powerpoint/2010/main" val="2018595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on cámara o sin cámara? - Jorge Meléndez - Multiplicador de Habilidades">
            <a:extLst>
              <a:ext uri="{FF2B5EF4-FFF2-40B4-BE49-F238E27FC236}">
                <a16:creationId xmlns:a16="http://schemas.microsoft.com/office/drawing/2014/main" id="{3891ACB2-6209-42CF-A595-C4B5FDC6B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91700"/>
            <a:ext cx="9144000" cy="514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4161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1881E-E486-4474-9BBF-388F43A10840}"/>
              </a:ext>
            </a:extLst>
          </p:cNvPr>
          <p:cNvSpPr>
            <a:spLocks noGrp="1"/>
          </p:cNvSpPr>
          <p:nvPr>
            <p:ph type="title"/>
          </p:nvPr>
        </p:nvSpPr>
        <p:spPr/>
        <p:txBody>
          <a:bodyPr>
            <a:normAutofit fontScale="90000"/>
          </a:bodyPr>
          <a:lstStyle/>
          <a:p>
            <a:r>
              <a:rPr lang="es-MX" b="0" i="0" dirty="0">
                <a:effectLst/>
              </a:rPr>
              <a:t>Docentes en la pandemia: El desafío de reaprender, reorganizar, enseñar, cuidar.</a:t>
            </a:r>
            <a:endParaRPr lang="es-CL" dirty="0"/>
          </a:p>
        </p:txBody>
      </p:sp>
      <p:sp>
        <p:nvSpPr>
          <p:cNvPr id="3" name="Marcador de contenido 2">
            <a:extLst>
              <a:ext uri="{FF2B5EF4-FFF2-40B4-BE49-F238E27FC236}">
                <a16:creationId xmlns:a16="http://schemas.microsoft.com/office/drawing/2014/main" id="{B1DFC875-D981-4901-B791-8101CE613470}"/>
              </a:ext>
            </a:extLst>
          </p:cNvPr>
          <p:cNvSpPr>
            <a:spLocks noGrp="1"/>
          </p:cNvSpPr>
          <p:nvPr>
            <p:ph idx="1"/>
          </p:nvPr>
        </p:nvSpPr>
        <p:spPr/>
        <p:txBody>
          <a:bodyPr/>
          <a:lstStyle/>
          <a:p>
            <a:pPr algn="just"/>
            <a:r>
              <a:rPr lang="es-MX" sz="1800" b="0" i="0" dirty="0">
                <a:solidFill>
                  <a:schemeClr val="accent1"/>
                </a:solidFill>
                <a:effectLst/>
              </a:rPr>
              <a:t>Todos coincidimos en que la pandemia llegó a acelerar varios cambios, entre estos la digitalización. Aunque esto es más habitual en la educación superior, en los colegios también deben adaptarse. Por ejemplo, hasta hace muy poco en varias escuelas se preguntaban qué hacer con los smartphones que los niños llevaban a sus clases. El camino era prohibirlos o integrar estos dispositivos en las asignaturas. </a:t>
            </a:r>
          </a:p>
          <a:p>
            <a:pPr marL="0" indent="0" algn="just">
              <a:buNone/>
            </a:pPr>
            <a:endParaRPr lang="es-MX" sz="1800" b="0" i="0" dirty="0">
              <a:solidFill>
                <a:schemeClr val="accent1"/>
              </a:solidFill>
              <a:effectLst/>
            </a:endParaRPr>
          </a:p>
          <a:p>
            <a:pPr algn="just"/>
            <a:r>
              <a:rPr lang="es-MX" sz="1800" b="0" i="0" dirty="0">
                <a:solidFill>
                  <a:schemeClr val="accent1"/>
                </a:solidFill>
                <a:effectLst/>
              </a:rPr>
              <a:t>Ahora que la virtualización es parte de la normalidad, los docentes deben tener ciertas habilidades y competencias que les permitan hacer clases en este contexto, pero también adelantarse a la reintegración de los alumnos con miras a modalidades hibridas o semipresenciales. </a:t>
            </a:r>
          </a:p>
          <a:p>
            <a:endParaRPr lang="es-CL" dirty="0"/>
          </a:p>
        </p:txBody>
      </p:sp>
      <p:pic>
        <p:nvPicPr>
          <p:cNvPr id="2050" name="Picture 2" descr="El corto &amp;quot;Prejuicios&amp;quot; habla sobre el uso del celular en las aulas - Diario  San Rafael">
            <a:extLst>
              <a:ext uri="{FF2B5EF4-FFF2-40B4-BE49-F238E27FC236}">
                <a16:creationId xmlns:a16="http://schemas.microsoft.com/office/drawing/2014/main" id="{97779234-D1C8-4E7D-80D4-0CECBA871A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7268" y="4449941"/>
            <a:ext cx="3629464" cy="2047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752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71512-7531-4913-8FCE-8CA0147234B1}"/>
              </a:ext>
            </a:extLst>
          </p:cNvPr>
          <p:cNvSpPr>
            <a:spLocks noGrp="1"/>
          </p:cNvSpPr>
          <p:nvPr>
            <p:ph type="title"/>
          </p:nvPr>
        </p:nvSpPr>
        <p:spPr>
          <a:xfrm>
            <a:off x="628650" y="173256"/>
            <a:ext cx="6501199" cy="779647"/>
          </a:xfrm>
        </p:spPr>
        <p:txBody>
          <a:bodyPr>
            <a:normAutofit/>
          </a:bodyPr>
          <a:lstStyle/>
          <a:p>
            <a:r>
              <a:rPr lang="es-MX" sz="2400" dirty="0"/>
              <a:t>Lo anterior ha traído como consecuencia: El agotamiento docente</a:t>
            </a:r>
            <a:endParaRPr lang="es-CL" sz="2400" dirty="0"/>
          </a:p>
        </p:txBody>
      </p:sp>
      <p:sp>
        <p:nvSpPr>
          <p:cNvPr id="3" name="Marcador de contenido 2">
            <a:extLst>
              <a:ext uri="{FF2B5EF4-FFF2-40B4-BE49-F238E27FC236}">
                <a16:creationId xmlns:a16="http://schemas.microsoft.com/office/drawing/2014/main" id="{AB898F75-C4F6-4F99-9814-2F0426C18EFD}"/>
              </a:ext>
            </a:extLst>
          </p:cNvPr>
          <p:cNvSpPr>
            <a:spLocks noGrp="1"/>
          </p:cNvSpPr>
          <p:nvPr>
            <p:ph idx="1"/>
          </p:nvPr>
        </p:nvSpPr>
        <p:spPr/>
        <p:txBody>
          <a:bodyPr>
            <a:normAutofit/>
          </a:bodyPr>
          <a:lstStyle/>
          <a:p>
            <a:pPr algn="just"/>
            <a:r>
              <a:rPr lang="es-MX" sz="1800" b="0" i="0" dirty="0">
                <a:solidFill>
                  <a:schemeClr val="accent1"/>
                </a:solidFill>
                <a:effectLst/>
              </a:rPr>
              <a:t>En base al estudio “</a:t>
            </a:r>
            <a:r>
              <a:rPr lang="es-MX" sz="1800" b="0" i="0" dirty="0" err="1">
                <a:solidFill>
                  <a:schemeClr val="accent1"/>
                </a:solidFill>
                <a:effectLst/>
              </a:rPr>
              <a:t>Engagement</a:t>
            </a:r>
            <a:r>
              <a:rPr lang="es-MX" sz="1800" b="0" i="0" dirty="0">
                <a:solidFill>
                  <a:schemeClr val="accent1"/>
                </a:solidFill>
                <a:effectLst/>
              </a:rPr>
              <a:t> y Agotamiento en los docentes de Chile: una mirada a partir de la realidad Covid-19”, se pudieron establecer los niveles de energía, entusiasmo y cansancio de los profesores en el contexto de educación a distancia.</a:t>
            </a:r>
          </a:p>
          <a:p>
            <a:pPr algn="just"/>
            <a:endParaRPr lang="es-MX" sz="1800" dirty="0">
              <a:solidFill>
                <a:schemeClr val="accent1"/>
              </a:solidFill>
            </a:endParaRPr>
          </a:p>
          <a:p>
            <a:pPr algn="just"/>
            <a:r>
              <a:rPr lang="es-MX" sz="1800" b="0" i="0" dirty="0">
                <a:solidFill>
                  <a:schemeClr val="accent1"/>
                </a:solidFill>
                <a:effectLst/>
              </a:rPr>
              <a:t>En cuanto al agotamiento, este es preocupantemente mayor en los docentes que en el resto de las profesiones. Considerando una escala que va desde el 1 (Mínimo Agotamiento) al 4 (Máximo Agotamiento), su promedio de agotamiento es de 3.22%, superior al  promedio de 2.75% detectado para todas las profesiones en el estudio efectuado en abril. </a:t>
            </a:r>
          </a:p>
          <a:p>
            <a:pPr algn="just"/>
            <a:endParaRPr lang="es-MX" sz="1800" dirty="0">
              <a:solidFill>
                <a:schemeClr val="accent1"/>
              </a:solidFill>
            </a:endParaRPr>
          </a:p>
          <a:p>
            <a:pPr algn="just"/>
            <a:r>
              <a:rPr lang="es-MX" sz="1800" b="0" i="0" dirty="0">
                <a:solidFill>
                  <a:schemeClr val="accent1"/>
                </a:solidFill>
                <a:effectLst/>
              </a:rPr>
              <a:t>La alerta es que un 57% de los docentes se encuentra en un estado extremo de desgaste y próximos al Burnout, síndrome emocional relacionado con el estrés, depresión y ansiedad.</a:t>
            </a:r>
          </a:p>
          <a:p>
            <a:pPr algn="just"/>
            <a:endParaRPr lang="es-MX" sz="1800" dirty="0">
              <a:solidFill>
                <a:schemeClr val="accent1"/>
              </a:solidFill>
            </a:endParaRPr>
          </a:p>
        </p:txBody>
      </p:sp>
    </p:spTree>
    <p:extLst>
      <p:ext uri="{BB962C8B-B14F-4D97-AF65-F5344CB8AC3E}">
        <p14:creationId xmlns:p14="http://schemas.microsoft.com/office/powerpoint/2010/main" val="232901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71512-7531-4913-8FCE-8CA0147234B1}"/>
              </a:ext>
            </a:extLst>
          </p:cNvPr>
          <p:cNvSpPr>
            <a:spLocks noGrp="1"/>
          </p:cNvSpPr>
          <p:nvPr>
            <p:ph type="title"/>
          </p:nvPr>
        </p:nvSpPr>
        <p:spPr>
          <a:xfrm>
            <a:off x="628650" y="173256"/>
            <a:ext cx="6501199" cy="779647"/>
          </a:xfrm>
        </p:spPr>
        <p:txBody>
          <a:bodyPr>
            <a:normAutofit/>
          </a:bodyPr>
          <a:lstStyle/>
          <a:p>
            <a:r>
              <a:rPr lang="es-MX" sz="2400" dirty="0"/>
              <a:t>Lo anterior ha traído como consecuencia: El agotamiento docente</a:t>
            </a:r>
            <a:endParaRPr lang="es-CL" sz="2400" dirty="0"/>
          </a:p>
        </p:txBody>
      </p:sp>
      <p:sp>
        <p:nvSpPr>
          <p:cNvPr id="3" name="Marcador de contenido 2">
            <a:extLst>
              <a:ext uri="{FF2B5EF4-FFF2-40B4-BE49-F238E27FC236}">
                <a16:creationId xmlns:a16="http://schemas.microsoft.com/office/drawing/2014/main" id="{AB898F75-C4F6-4F99-9814-2F0426C18EFD}"/>
              </a:ext>
            </a:extLst>
          </p:cNvPr>
          <p:cNvSpPr>
            <a:spLocks noGrp="1"/>
          </p:cNvSpPr>
          <p:nvPr>
            <p:ph idx="1"/>
          </p:nvPr>
        </p:nvSpPr>
        <p:spPr>
          <a:xfrm>
            <a:off x="628650" y="897206"/>
            <a:ext cx="7886700" cy="3117415"/>
          </a:xfrm>
        </p:spPr>
        <p:txBody>
          <a:bodyPr>
            <a:normAutofit lnSpcReduction="10000"/>
          </a:bodyPr>
          <a:lstStyle/>
          <a:p>
            <a:pPr algn="just"/>
            <a:endParaRPr lang="es-MX" sz="1800" dirty="0">
              <a:solidFill>
                <a:schemeClr val="accent1"/>
              </a:solidFill>
            </a:endParaRPr>
          </a:p>
          <a:p>
            <a:pPr algn="just"/>
            <a:r>
              <a:rPr lang="es-MX" sz="1800" dirty="0">
                <a:solidFill>
                  <a:schemeClr val="accent1"/>
                </a:solidFill>
              </a:rPr>
              <a:t>En palabras de Ramon </a:t>
            </a:r>
            <a:r>
              <a:rPr lang="es-MX" sz="1800" dirty="0" err="1">
                <a:solidFill>
                  <a:schemeClr val="accent1"/>
                </a:solidFill>
              </a:rPr>
              <a:t>Pinet</a:t>
            </a:r>
            <a:r>
              <a:rPr lang="es-MX" sz="1800" dirty="0">
                <a:solidFill>
                  <a:schemeClr val="accent1"/>
                </a:solidFill>
              </a:rPr>
              <a:t>, docente de Pedagogía en Historia y Geografía del establecimiento escolar “Colegio San José de Renca” y de uno de nuestros centros de práctica, Considera que </a:t>
            </a:r>
            <a:r>
              <a:rPr lang="es-MX" sz="1800" b="1" i="1" dirty="0">
                <a:solidFill>
                  <a:schemeClr val="accent1"/>
                </a:solidFill>
              </a:rPr>
              <a:t>“e</a:t>
            </a:r>
            <a:r>
              <a:rPr lang="es-MX" sz="1800" b="1" i="1" dirty="0">
                <a:solidFill>
                  <a:schemeClr val="accent1"/>
                </a:solidFill>
                <a:effectLst/>
              </a:rPr>
              <a:t>ste alto nivel de desgaste detectado puede estar relacionado también a una mayor dificultad a la hora de generar espacios de desconexión y relajación, pilares básicos para una recuperación efectiva del desgaste laboral. Además, en este punto, es importante considerar que el nuevo contexto también involucra un alto nivel de presión adicional para los docentes, causado por el estrés tecnológico y la incertidumbre respecto a las dificultades domésticas de sus alumnos, así como también el avance de la pandemia, las dificultades del aislamiento y la salud de nuestros seres queridos”.</a:t>
            </a:r>
            <a:endParaRPr lang="es-CL" sz="1800" b="1" i="1" dirty="0">
              <a:solidFill>
                <a:schemeClr val="accent1"/>
              </a:solidFill>
            </a:endParaRPr>
          </a:p>
        </p:txBody>
      </p:sp>
      <p:pic>
        <p:nvPicPr>
          <p:cNvPr id="5" name="Imagen 4">
            <a:extLst>
              <a:ext uri="{FF2B5EF4-FFF2-40B4-BE49-F238E27FC236}">
                <a16:creationId xmlns:a16="http://schemas.microsoft.com/office/drawing/2014/main" id="{40E0B278-C786-47EA-8BED-BA306E0B9949}"/>
              </a:ext>
            </a:extLst>
          </p:cNvPr>
          <p:cNvPicPr>
            <a:picLocks noChangeAspect="1"/>
          </p:cNvPicPr>
          <p:nvPr/>
        </p:nvPicPr>
        <p:blipFill>
          <a:blip r:embed="rId2"/>
          <a:stretch>
            <a:fillRect/>
          </a:stretch>
        </p:blipFill>
        <p:spPr>
          <a:xfrm>
            <a:off x="3320182" y="3958924"/>
            <a:ext cx="2987928" cy="2503399"/>
          </a:xfrm>
          <a:prstGeom prst="rect">
            <a:avLst/>
          </a:prstGeom>
        </p:spPr>
      </p:pic>
    </p:spTree>
    <p:extLst>
      <p:ext uri="{BB962C8B-B14F-4D97-AF65-F5344CB8AC3E}">
        <p14:creationId xmlns:p14="http://schemas.microsoft.com/office/powerpoint/2010/main" val="2447842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08B776-394B-4112-B203-58AF9D1E235E}"/>
              </a:ext>
            </a:extLst>
          </p:cNvPr>
          <p:cNvSpPr>
            <a:spLocks noGrp="1"/>
          </p:cNvSpPr>
          <p:nvPr>
            <p:ph type="title"/>
          </p:nvPr>
        </p:nvSpPr>
        <p:spPr>
          <a:xfrm>
            <a:off x="628650" y="173256"/>
            <a:ext cx="6760691" cy="779647"/>
          </a:xfrm>
        </p:spPr>
        <p:txBody>
          <a:bodyPr>
            <a:normAutofit fontScale="90000"/>
          </a:bodyPr>
          <a:lstStyle/>
          <a:p>
            <a:r>
              <a:rPr lang="es-MX" sz="2800" dirty="0"/>
              <a:t>Lo anterior ha traído como consecuencia: El agotamiento docente</a:t>
            </a:r>
            <a:endParaRPr lang="es-CL" dirty="0"/>
          </a:p>
        </p:txBody>
      </p:sp>
      <p:sp>
        <p:nvSpPr>
          <p:cNvPr id="3" name="Marcador de contenido 2">
            <a:extLst>
              <a:ext uri="{FF2B5EF4-FFF2-40B4-BE49-F238E27FC236}">
                <a16:creationId xmlns:a16="http://schemas.microsoft.com/office/drawing/2014/main" id="{B1365A67-89F0-4DDC-86CB-93B19A92BDE8}"/>
              </a:ext>
            </a:extLst>
          </p:cNvPr>
          <p:cNvSpPr>
            <a:spLocks noGrp="1"/>
          </p:cNvSpPr>
          <p:nvPr>
            <p:ph idx="1"/>
          </p:nvPr>
        </p:nvSpPr>
        <p:spPr/>
        <p:txBody>
          <a:bodyPr>
            <a:normAutofit/>
          </a:bodyPr>
          <a:lstStyle/>
          <a:p>
            <a:pPr algn="just"/>
            <a:r>
              <a:rPr lang="es-MX" sz="1800" i="0" dirty="0">
                <a:solidFill>
                  <a:schemeClr val="accent1"/>
                </a:solidFill>
                <a:effectLst/>
              </a:rPr>
              <a:t>Un hallazgo sorprendente es que los niños, niñas y jóvenes, nativos digitales y por lo mismo,  considerados como estudiantes con un buen manejo del uso de herramientas tecnológicas (TIC) por haber nacido en la era digital, no cuentan con las competencias necesarias para utilizar la tecnología como medio de aprendizaje. Así opina un 44% de docentes, quienes han detectado brechas del uso de TIC que impiden el logro de aprendizajes a través de la pantalla. </a:t>
            </a:r>
          </a:p>
          <a:p>
            <a:pPr algn="just"/>
            <a:endParaRPr lang="es-MX" sz="1800" dirty="0">
              <a:solidFill>
                <a:schemeClr val="accent1"/>
              </a:solidFill>
            </a:endParaRPr>
          </a:p>
          <a:p>
            <a:pPr algn="just"/>
            <a:r>
              <a:rPr lang="es-MX" sz="1800" b="0" i="0" dirty="0">
                <a:solidFill>
                  <a:schemeClr val="accent1"/>
                </a:solidFill>
                <a:effectLst/>
              </a:rPr>
              <a:t>Para Jiménez, el éxito de aquello, dependerá de la motivación y cercanía que tienen las experiencias de aprendizaje con las necesidades e intereses de los estudiantes. En ese sentido, </a:t>
            </a:r>
            <a:r>
              <a:rPr lang="es-MX" sz="1800" b="1" i="1" dirty="0">
                <a:solidFill>
                  <a:schemeClr val="accent1"/>
                </a:solidFill>
                <a:effectLst/>
              </a:rPr>
              <a:t>“el entorno virtual ofrece muchas posibilidades que se pueden aprovechar; sin embargo, ellas requieren alejarse del formato de la clase presencial esencialmente expositiva y el traspaso de información. La clase invertida, la gamificación, el aprendizaje en base a retos y en general las metodologías activas junto con la consideración de su contexto, que dan un papel protagónico al estudiante, ayudan a lograr su involucramiento”</a:t>
            </a:r>
            <a:endParaRPr lang="es-CL" sz="1800" b="1" i="1" dirty="0">
              <a:solidFill>
                <a:schemeClr val="accent1"/>
              </a:solidFill>
            </a:endParaRPr>
          </a:p>
          <a:p>
            <a:pPr algn="just"/>
            <a:endParaRPr lang="es-CL" sz="1800" dirty="0">
              <a:solidFill>
                <a:schemeClr val="accent1"/>
              </a:solidFill>
            </a:endParaRPr>
          </a:p>
        </p:txBody>
      </p:sp>
    </p:spTree>
    <p:extLst>
      <p:ext uri="{BB962C8B-B14F-4D97-AF65-F5344CB8AC3E}">
        <p14:creationId xmlns:p14="http://schemas.microsoft.com/office/powerpoint/2010/main" val="1461765986"/>
      </p:ext>
    </p:extLst>
  </p:cSld>
  <p:clrMapOvr>
    <a:masterClrMapping/>
  </p:clrMapOvr>
</p:sld>
</file>

<file path=ppt/theme/theme1.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oAutofit/>
      </a:bodyPr>
      <a:lstStyle>
        <a:defPPr>
          <a:defRPr sz="1800" dirty="0" smtClean="0"/>
        </a:defPPr>
      </a:lstStyle>
    </a:txDef>
  </a:objectDefaults>
  <a:extraClrSchemeLst/>
  <a:extLst>
    <a:ext uri="{05A4C25C-085E-4340-85A3-A5531E510DB2}">
      <thm15:themeFamily xmlns:thm15="http://schemas.microsoft.com/office/thememl/2012/main" name="Plantilla UBO_estandar" id="{C5BF5D15-922D-A14F-A789-ACEB8A57E867}" vid="{FFF39AA8-7030-3D4B-9487-E4E3854BE06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 UBO_estandar</Template>
  <TotalTime>6895</TotalTime>
  <Words>1511</Words>
  <Application>Microsoft Office PowerPoint</Application>
  <PresentationFormat>Presentación en pantalla (4:3)</PresentationFormat>
  <Paragraphs>57</Paragraphs>
  <Slides>14</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Oswald</vt:lpstr>
      <vt:lpstr>Diseño personalizado</vt:lpstr>
      <vt:lpstr>Presentación de PowerPoint</vt:lpstr>
      <vt:lpstr>Docentes en la pandemia: El desafío de reaprender, reorganizar, enseñar, cuidar. </vt:lpstr>
      <vt:lpstr>Presentación de PowerPoint</vt:lpstr>
      <vt:lpstr>Docentes en la pandemia: El desafío de reaprender, reorganizar, enseñar, cuidar. </vt:lpstr>
      <vt:lpstr>Presentación de PowerPoint</vt:lpstr>
      <vt:lpstr>Docentes en la pandemia: El desafío de reaprender, reorganizar, enseñar, cuidar.</vt:lpstr>
      <vt:lpstr>Lo anterior ha traído como consecuencia: El agotamiento docente</vt:lpstr>
      <vt:lpstr>Lo anterior ha traído como consecuencia: El agotamiento docente</vt:lpstr>
      <vt:lpstr>Lo anterior ha traído como consecuencia: El agotamiento docente</vt:lpstr>
      <vt:lpstr>Los nuevos Desafíos: Modalidades Hibridas</vt:lpstr>
      <vt:lpstr>Los nuevos Desafíos: Modalidades Hibridas</vt:lpstr>
      <vt:lpstr>Los nuevos Desafíos: Modalidades Hibridas</vt:lpstr>
      <vt:lpstr>Bibliografía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Microsoft Office</dc:creator>
  <cp:lastModifiedBy>Jaime</cp:lastModifiedBy>
  <cp:revision>358</cp:revision>
  <dcterms:created xsi:type="dcterms:W3CDTF">2017-01-18T18:01:21Z</dcterms:created>
  <dcterms:modified xsi:type="dcterms:W3CDTF">2021-07-30T21:42:18Z</dcterms:modified>
</cp:coreProperties>
</file>